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60" r:id="rId4"/>
    <p:sldId id="261" r:id="rId5"/>
    <p:sldId id="262" r:id="rId6"/>
    <p:sldId id="263"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62169-1928-772A-6FC5-BBC170011B5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9275440-9C00-7B76-0F25-477301B9D4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7140000-9FFF-D80B-B0CB-61D5DFEA08DF}"/>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5" name="Footer Placeholder 4">
            <a:extLst>
              <a:ext uri="{FF2B5EF4-FFF2-40B4-BE49-F238E27FC236}">
                <a16:creationId xmlns:a16="http://schemas.microsoft.com/office/drawing/2014/main" id="{6BFD471B-86BD-678A-2EB2-1C9B94412D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2A6D88-DBA1-9EB6-5E21-66BF03D92724}"/>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1350182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E48E2-462E-09ED-8A09-8A5C6CA450E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D1E4843-9805-FE6C-3AB3-6828457EF38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EC8BD61-CE96-AC14-62A9-9FA7DB1B0052}"/>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5" name="Footer Placeholder 4">
            <a:extLst>
              <a:ext uri="{FF2B5EF4-FFF2-40B4-BE49-F238E27FC236}">
                <a16:creationId xmlns:a16="http://schemas.microsoft.com/office/drawing/2014/main" id="{4B85707B-3529-B3F7-B541-FC45EE7E0E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A1DD17-6BE7-D504-55A3-1DCEE02B63B8}"/>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1433935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1DC17B-2CAA-7F5B-3DE8-E6E673CF9AB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017D6D4-EDE4-1E8C-6964-36574CC1951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0606833-97A6-5B89-C279-E4FA60AD6FEF}"/>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5" name="Footer Placeholder 4">
            <a:extLst>
              <a:ext uri="{FF2B5EF4-FFF2-40B4-BE49-F238E27FC236}">
                <a16:creationId xmlns:a16="http://schemas.microsoft.com/office/drawing/2014/main" id="{B512E413-BD97-DC6B-B420-FDA35D3B1F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B49612-9D88-B21D-38B7-E8D68345A573}"/>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1402547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B306A-644A-C4BC-808B-DC876AFB94B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2A8D10C-5B2F-FA99-667C-4D043D778C0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31AB0E7-AC89-1082-459B-10A9E84C5374}"/>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5" name="Footer Placeholder 4">
            <a:extLst>
              <a:ext uri="{FF2B5EF4-FFF2-40B4-BE49-F238E27FC236}">
                <a16:creationId xmlns:a16="http://schemas.microsoft.com/office/drawing/2014/main" id="{2B051D0D-3EDF-EC14-CB55-4301EA3379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917E81-4EBA-2073-97E9-021F9EFF1A61}"/>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295876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56278-A068-51CB-5474-C0CF9A5F130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DBFB9799-F219-EA24-D796-64733E7B433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153568A-92D5-B28F-0BCA-7E71B6427A0E}"/>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5" name="Footer Placeholder 4">
            <a:extLst>
              <a:ext uri="{FF2B5EF4-FFF2-40B4-BE49-F238E27FC236}">
                <a16:creationId xmlns:a16="http://schemas.microsoft.com/office/drawing/2014/main" id="{5798BA8B-1419-FAD7-9978-509AF0A093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E58091-72D6-7928-A9F5-70EA55882FC3}"/>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276670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DA75C-7661-CA52-23AE-A5D52F8FDBA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A155A24-60AC-545D-8FAD-41C165A5191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8F8D669-124A-F6C1-334B-E68495C610A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E3867CD-EF01-B33D-CDC7-F085436A8B03}"/>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6" name="Footer Placeholder 5">
            <a:extLst>
              <a:ext uri="{FF2B5EF4-FFF2-40B4-BE49-F238E27FC236}">
                <a16:creationId xmlns:a16="http://schemas.microsoft.com/office/drawing/2014/main" id="{37C58B55-B05D-1DB2-1D45-580392AEFF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D6C74E-007A-9DA7-F89B-6043678CC7BF}"/>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3862794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B72C2-AF9D-ABCB-374C-6F316A5FBD3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BF671AC-68A5-35C3-05AC-687D15B083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8F46BE8-CE96-B6C2-53F2-0CA99D6650F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588A06F-1C69-0092-51D8-6C002CC652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D65B9AB-DF97-194D-9AF6-83C44F20FDC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B1B2CAF-823B-AC1B-A4C6-E6C2BB008B17}"/>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8" name="Footer Placeholder 7">
            <a:extLst>
              <a:ext uri="{FF2B5EF4-FFF2-40B4-BE49-F238E27FC236}">
                <a16:creationId xmlns:a16="http://schemas.microsoft.com/office/drawing/2014/main" id="{8CBF7F2C-E1B0-857A-77DD-E2D3A0CAD1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946879-E5F0-4CD4-BD0F-121326423B19}"/>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2471493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9517E-129C-C008-14B0-BA6B4285CCA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C7759D6-D5E6-52A2-9E09-AE6529648342}"/>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4" name="Footer Placeholder 3">
            <a:extLst>
              <a:ext uri="{FF2B5EF4-FFF2-40B4-BE49-F238E27FC236}">
                <a16:creationId xmlns:a16="http://schemas.microsoft.com/office/drawing/2014/main" id="{C6B009CB-F254-FDF7-5670-13F988D322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AC8809-FB9E-3815-4A0A-BF513FC3D029}"/>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97959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1755AF-84AE-C00C-8F69-5E369D54AC1D}"/>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3" name="Footer Placeholder 2">
            <a:extLst>
              <a:ext uri="{FF2B5EF4-FFF2-40B4-BE49-F238E27FC236}">
                <a16:creationId xmlns:a16="http://schemas.microsoft.com/office/drawing/2014/main" id="{C2433A5E-1E14-D1BF-1754-C511E70C76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521140-008F-315C-D8D3-F8B3336453BD}"/>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300497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D4223-A41B-9A22-2DE5-A031175657A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4DD9C1C-E732-E6BA-7015-2FCA46862E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0D794B7-A588-D0D1-D274-9BFC253E77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55E8E31-4D7C-5686-5BC9-19EB5C25139A}"/>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6" name="Footer Placeholder 5">
            <a:extLst>
              <a:ext uri="{FF2B5EF4-FFF2-40B4-BE49-F238E27FC236}">
                <a16:creationId xmlns:a16="http://schemas.microsoft.com/office/drawing/2014/main" id="{D343F26C-F0DE-492B-FB25-CAFC6DB129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6C9123-FFA7-AA4F-1116-3E00695481DF}"/>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320508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86F24-11B7-AA9C-9720-7CE5EF94526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CA9F021-836B-79D0-10EC-7529C857B9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17BC6B-87D3-8AC4-D4A3-856488EBCF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64FB95D-0F0D-F572-97DE-DDB8ECB916DF}"/>
              </a:ext>
            </a:extLst>
          </p:cNvPr>
          <p:cNvSpPr>
            <a:spLocks noGrp="1"/>
          </p:cNvSpPr>
          <p:nvPr>
            <p:ph type="dt" sz="half" idx="10"/>
          </p:nvPr>
        </p:nvSpPr>
        <p:spPr/>
        <p:txBody>
          <a:bodyPr/>
          <a:lstStyle/>
          <a:p>
            <a:fld id="{01A76D43-8CB7-9D4D-97BC-AD4DCF414B2A}" type="datetimeFigureOut">
              <a:rPr lang="en-US" smtClean="0"/>
              <a:t>1/16/25</a:t>
            </a:fld>
            <a:endParaRPr lang="en-US"/>
          </a:p>
        </p:txBody>
      </p:sp>
      <p:sp>
        <p:nvSpPr>
          <p:cNvPr id="6" name="Footer Placeholder 5">
            <a:extLst>
              <a:ext uri="{FF2B5EF4-FFF2-40B4-BE49-F238E27FC236}">
                <a16:creationId xmlns:a16="http://schemas.microsoft.com/office/drawing/2014/main" id="{140D86C3-08FF-C0DA-11F8-3B0281FC4C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64786B-E89D-6234-FFD5-EED97AE69F57}"/>
              </a:ext>
            </a:extLst>
          </p:cNvPr>
          <p:cNvSpPr>
            <a:spLocks noGrp="1"/>
          </p:cNvSpPr>
          <p:nvPr>
            <p:ph type="sldNum" sz="quarter" idx="12"/>
          </p:nvPr>
        </p:nvSpPr>
        <p:spPr/>
        <p:txBody>
          <a:bodyPr/>
          <a:lstStyle/>
          <a:p>
            <a:fld id="{79ABA268-6797-004F-AD71-7B681DBACF4C}" type="slidenum">
              <a:rPr lang="en-US" smtClean="0"/>
              <a:t>‹#›</a:t>
            </a:fld>
            <a:endParaRPr lang="en-US"/>
          </a:p>
        </p:txBody>
      </p:sp>
    </p:spTree>
    <p:extLst>
      <p:ext uri="{BB962C8B-B14F-4D97-AF65-F5344CB8AC3E}">
        <p14:creationId xmlns:p14="http://schemas.microsoft.com/office/powerpoint/2010/main" val="300659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0AD8B5-0BD8-12FC-0CC6-C5B14F269D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FD8E46E-7D91-CAAF-500E-C9F28813D8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EDDA479-249B-E0C8-66CA-618E336CB4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A76D43-8CB7-9D4D-97BC-AD4DCF414B2A}" type="datetimeFigureOut">
              <a:rPr lang="en-US" smtClean="0"/>
              <a:t>1/16/25</a:t>
            </a:fld>
            <a:endParaRPr lang="en-US"/>
          </a:p>
        </p:txBody>
      </p:sp>
      <p:sp>
        <p:nvSpPr>
          <p:cNvPr id="5" name="Footer Placeholder 4">
            <a:extLst>
              <a:ext uri="{FF2B5EF4-FFF2-40B4-BE49-F238E27FC236}">
                <a16:creationId xmlns:a16="http://schemas.microsoft.com/office/drawing/2014/main" id="{600DE8AD-A4EC-1A95-306D-90E0F00BA2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A2B13F1-73E1-C0F3-FACA-810969B0D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9ABA268-6797-004F-AD71-7B681DBACF4C}" type="slidenum">
              <a:rPr lang="en-US" smtClean="0"/>
              <a:t>‹#›</a:t>
            </a:fld>
            <a:endParaRPr lang="en-US"/>
          </a:p>
        </p:txBody>
      </p:sp>
    </p:spTree>
    <p:extLst>
      <p:ext uri="{BB962C8B-B14F-4D97-AF65-F5344CB8AC3E}">
        <p14:creationId xmlns:p14="http://schemas.microsoft.com/office/powerpoint/2010/main" val="2123409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82895C20-29C5-6C63-F90E-8A52C6923FD5}"/>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5" name="TextBox 4">
            <a:extLst>
              <a:ext uri="{FF2B5EF4-FFF2-40B4-BE49-F238E27FC236}">
                <a16:creationId xmlns:a16="http://schemas.microsoft.com/office/drawing/2014/main" id="{DFC65B17-09BC-D059-D8E2-556469CAD6B2}"/>
              </a:ext>
            </a:extLst>
          </p:cNvPr>
          <p:cNvSpPr txBox="1"/>
          <p:nvPr/>
        </p:nvSpPr>
        <p:spPr>
          <a:xfrm>
            <a:off x="1670010" y="1505536"/>
            <a:ext cx="7978488" cy="2308324"/>
          </a:xfrm>
          <a:prstGeom prst="rect">
            <a:avLst/>
          </a:prstGeom>
          <a:noFill/>
        </p:spPr>
        <p:txBody>
          <a:bodyPr wrap="square" rtlCol="0">
            <a:spAutoFit/>
          </a:bodyPr>
          <a:lstStyle/>
          <a:p>
            <a:r>
              <a:rPr lang="en-US" b="1" dirty="0"/>
              <a:t>Project Title: </a:t>
            </a:r>
            <a:r>
              <a:rPr lang="en-IN" sz="1800" b="1" kern="0" dirty="0">
                <a:effectLst/>
                <a:latin typeface="Times New Roman" panose="02020603050405020304" pitchFamily="18" charset="0"/>
                <a:ea typeface="Times New Roman" panose="02020603050405020304" pitchFamily="18" charset="0"/>
              </a:rPr>
              <a:t>Mutual Fund Document Creation Using </a:t>
            </a:r>
            <a:r>
              <a:rPr lang="en-IN" sz="1800" b="1" kern="0" dirty="0" err="1">
                <a:effectLst/>
                <a:latin typeface="Times New Roman" panose="02020603050405020304" pitchFamily="18" charset="0"/>
                <a:ea typeface="Times New Roman" panose="02020603050405020304" pitchFamily="18" charset="0"/>
              </a:rPr>
              <a:t>Docubuilder</a:t>
            </a:r>
            <a:r>
              <a:rPr lang="en-IN" sz="1800" b="1" kern="0" dirty="0">
                <a:effectLst/>
                <a:latin typeface="Times New Roman" panose="02020603050405020304" pitchFamily="18" charset="0"/>
                <a:ea typeface="Times New Roman" panose="02020603050405020304" pitchFamily="18" charset="0"/>
              </a:rPr>
              <a:t> App </a:t>
            </a:r>
            <a:endParaRPr lang="en-US" b="1" dirty="0"/>
          </a:p>
          <a:p>
            <a:endParaRPr lang="en-US" b="1" dirty="0"/>
          </a:p>
          <a:p>
            <a:endParaRPr lang="en-US" b="1" dirty="0"/>
          </a:p>
          <a:p>
            <a:r>
              <a:rPr lang="en-US" b="1" dirty="0"/>
              <a:t>Prepared By: Shashank </a:t>
            </a:r>
            <a:r>
              <a:rPr lang="en-US" b="1" dirty="0" err="1"/>
              <a:t>Bansod</a:t>
            </a:r>
            <a:endParaRPr lang="en-US" b="1" dirty="0"/>
          </a:p>
          <a:p>
            <a:endParaRPr lang="en-US" b="1" dirty="0"/>
          </a:p>
          <a:p>
            <a:endParaRPr lang="en-US" b="1" dirty="0"/>
          </a:p>
          <a:p>
            <a:r>
              <a:rPr lang="en-US" b="1" dirty="0"/>
              <a:t>Date: 30 December,2024</a:t>
            </a:r>
          </a:p>
          <a:p>
            <a:endParaRPr lang="en-US" dirty="0"/>
          </a:p>
        </p:txBody>
      </p:sp>
    </p:spTree>
    <p:extLst>
      <p:ext uri="{BB962C8B-B14F-4D97-AF65-F5344CB8AC3E}">
        <p14:creationId xmlns:p14="http://schemas.microsoft.com/office/powerpoint/2010/main" val="283181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886BA-38C8-A4D1-5994-D2CD82CC50C3}"/>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3CFB1C95-1530-9DB0-937C-A256E5AC599C}"/>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FC6040A1-EEF3-0B8C-2F45-4310F93A3510}"/>
              </a:ext>
            </a:extLst>
          </p:cNvPr>
          <p:cNvSpPr txBox="1"/>
          <p:nvPr/>
        </p:nvSpPr>
        <p:spPr>
          <a:xfrm>
            <a:off x="536028" y="163860"/>
            <a:ext cx="9974317" cy="6555641"/>
          </a:xfrm>
          <a:prstGeom prst="rect">
            <a:avLst/>
          </a:prstGeom>
          <a:noFill/>
        </p:spPr>
        <p:txBody>
          <a:bodyPr wrap="square" rtlCol="0">
            <a:spAutoFit/>
          </a:bodyPr>
          <a:lstStyle/>
          <a:p>
            <a:pPr marL="171450" indent="-171450">
              <a:buFont typeface="Wingdings" pitchFamily="2" charset="2"/>
              <a:buChar char="Ø"/>
            </a:pPr>
            <a:r>
              <a:rPr lang="en-US" sz="1200" b="1" dirty="0">
                <a:latin typeface="Arial" panose="020B0604020202020204" pitchFamily="34" charset="0"/>
                <a:cs typeface="Arial" panose="020B0604020202020204" pitchFamily="34" charset="0"/>
              </a:rPr>
              <a:t>Situation:</a:t>
            </a:r>
          </a:p>
          <a:p>
            <a:r>
              <a:rPr lang="en-US" sz="1200" dirty="0">
                <a:latin typeface="Arial" panose="020B0604020202020204" pitchFamily="34" charset="0"/>
                <a:cs typeface="Arial" panose="020B0604020202020204" pitchFamily="34" charset="0"/>
              </a:rPr>
              <a:t>Mutual fund companies are required to produce multiple complex documents such as prospectus, statements of additional information, and annual reports which need to be accurate, compliant and updated regularly to reflect market changes, regulatory updates and fund performance.</a:t>
            </a:r>
          </a:p>
          <a:p>
            <a:r>
              <a:rPr lang="en-US" sz="1200" dirty="0">
                <a:latin typeface="Arial" panose="020B0604020202020204" pitchFamily="34" charset="0"/>
                <a:cs typeface="Arial" panose="020B0604020202020204" pitchFamily="34" charset="0"/>
              </a:rPr>
              <a:t>Currently, companies use traditional methods or manual processes </a:t>
            </a:r>
            <a:r>
              <a:rPr lang="en-IN" sz="1200" dirty="0">
                <a:latin typeface="Arial" panose="020B0604020202020204" pitchFamily="34" charset="0"/>
                <a:cs typeface="Arial" panose="020B0604020202020204" pitchFamily="34" charset="0"/>
              </a:rPr>
              <a:t>that involve copying and pasting, editing, and compiling data into PDF or print-ready formats. </a:t>
            </a:r>
            <a:endParaRPr lang="en-US" sz="1200" dirty="0">
              <a:latin typeface="Arial" panose="020B0604020202020204" pitchFamily="34" charset="0"/>
              <a:cs typeface="Arial" panose="020B0604020202020204" pitchFamily="34" charset="0"/>
            </a:endParaRPr>
          </a:p>
          <a:p>
            <a:r>
              <a:rPr lang="en-IN" sz="1200" dirty="0">
                <a:latin typeface="Arial" panose="020B0604020202020204" pitchFamily="34" charset="0"/>
                <a:cs typeface="Arial" panose="020B0604020202020204" pitchFamily="34" charset="0"/>
              </a:rPr>
              <a:t>The process can be time-consuming, error-prone, and inefficient, especially when dealing with large amounts of data, frequent updates, and the need for compliance.</a:t>
            </a:r>
          </a:p>
          <a:p>
            <a:r>
              <a:rPr lang="en-IN" sz="1200" dirty="0">
                <a:latin typeface="Arial" panose="020B0604020202020204" pitchFamily="34" charset="0"/>
                <a:cs typeface="Arial" panose="020B0604020202020204" pitchFamily="34" charset="0"/>
              </a:rPr>
              <a:t>In this situation, the organisation needs a solution designed to simplify and accelerate this document creation process, using structured templates, data integration, and dynamic document generation.</a:t>
            </a:r>
          </a:p>
          <a:p>
            <a:endParaRPr lang="en-IN" sz="1200" dirty="0">
              <a:latin typeface="Arial" panose="020B0604020202020204" pitchFamily="34" charset="0"/>
              <a:cs typeface="Arial" panose="020B0604020202020204" pitchFamily="34" charset="0"/>
            </a:endParaRPr>
          </a:p>
          <a:p>
            <a:endParaRPr lang="en-IN" sz="1200" dirty="0">
              <a:latin typeface="Arial" panose="020B0604020202020204" pitchFamily="34" charset="0"/>
              <a:cs typeface="Arial" panose="020B0604020202020204" pitchFamily="34" charset="0"/>
            </a:endParaRPr>
          </a:p>
          <a:p>
            <a:pPr marL="171450" indent="-171450">
              <a:buFont typeface="Wingdings" pitchFamily="2" charset="2"/>
              <a:buChar char="Ø"/>
            </a:pPr>
            <a:r>
              <a:rPr lang="en-IN" sz="1200" b="1" dirty="0">
                <a:latin typeface="Arial" panose="020B0604020202020204" pitchFamily="34" charset="0"/>
                <a:cs typeface="Arial" panose="020B0604020202020204" pitchFamily="34" charset="0"/>
              </a:rPr>
              <a:t>Problem:</a:t>
            </a:r>
          </a:p>
          <a:p>
            <a:r>
              <a:rPr lang="en-IN" sz="1200" dirty="0">
                <a:latin typeface="Arial" panose="020B0604020202020204" pitchFamily="34" charset="0"/>
                <a:cs typeface="Arial" panose="020B0604020202020204" pitchFamily="34" charset="0"/>
              </a:rPr>
              <a:t>The primary problem is that the current process for creating mutual fund documents is manual, error-prone and time-consuming.</a:t>
            </a:r>
          </a:p>
          <a:p>
            <a:r>
              <a:rPr lang="en-IN" sz="1200" dirty="0">
                <a:latin typeface="Arial" panose="020B0604020202020204" pitchFamily="34" charset="0"/>
                <a:cs typeface="Arial" panose="020B0604020202020204" pitchFamily="34" charset="0"/>
              </a:rPr>
              <a:t>This leads to:</a:t>
            </a:r>
          </a:p>
          <a:p>
            <a:pPr marL="228600" indent="-228600">
              <a:buAutoNum type="arabicParenR"/>
            </a:pPr>
            <a:r>
              <a:rPr lang="en-IN" sz="1200" dirty="0">
                <a:latin typeface="Arial" panose="020B0604020202020204" pitchFamily="34" charset="0"/>
                <a:cs typeface="Arial" panose="020B0604020202020204" pitchFamily="34" charset="0"/>
              </a:rPr>
              <a:t>Compliance and Regulatory Risks</a:t>
            </a:r>
          </a:p>
          <a:p>
            <a:pPr marL="228600" indent="-228600">
              <a:buAutoNum type="arabicParenR"/>
            </a:pPr>
            <a:r>
              <a:rPr lang="en-IN" sz="1200" dirty="0">
                <a:latin typeface="Arial" panose="020B0604020202020204" pitchFamily="34" charset="0"/>
                <a:cs typeface="Arial" panose="020B0604020202020204" pitchFamily="34" charset="0"/>
              </a:rPr>
              <a:t>Delays in document finalisation</a:t>
            </a:r>
          </a:p>
          <a:p>
            <a:pPr marL="228600" indent="-228600">
              <a:buAutoNum type="arabicParenR"/>
            </a:pPr>
            <a:r>
              <a:rPr lang="en-IN" sz="1200" dirty="0">
                <a:latin typeface="Arial" panose="020B0604020202020204" pitchFamily="34" charset="0"/>
                <a:cs typeface="Arial" panose="020B0604020202020204" pitchFamily="34" charset="0"/>
              </a:rPr>
              <a:t>High operational costs</a:t>
            </a:r>
          </a:p>
          <a:p>
            <a:pPr marL="228600" indent="-228600">
              <a:buAutoNum type="arabicParenR"/>
            </a:pPr>
            <a:r>
              <a:rPr lang="en-IN" sz="1200" dirty="0">
                <a:latin typeface="Arial" panose="020B0604020202020204" pitchFamily="34" charset="0"/>
                <a:cs typeface="Arial" panose="020B0604020202020204" pitchFamily="34" charset="0"/>
              </a:rPr>
              <a:t>Lack of version control and traceability</a:t>
            </a:r>
          </a:p>
          <a:p>
            <a:pPr marL="228600" indent="-228600">
              <a:buAutoNum type="arabicParenR"/>
            </a:pPr>
            <a:r>
              <a:rPr lang="en-IN" sz="1200" dirty="0">
                <a:latin typeface="Arial" panose="020B0604020202020204" pitchFamily="34" charset="0"/>
                <a:cs typeface="Arial" panose="020B0604020202020204" pitchFamily="34" charset="0"/>
              </a:rPr>
              <a:t>Inconsistent Quality and Formatting</a:t>
            </a:r>
          </a:p>
          <a:p>
            <a:pPr marL="228600" indent="-228600">
              <a:buAutoNum type="arabicParenR"/>
            </a:pPr>
            <a:r>
              <a:rPr lang="en-IN" sz="1200" dirty="0">
                <a:latin typeface="Arial" panose="020B0604020202020204" pitchFamily="34" charset="0"/>
                <a:cs typeface="Arial" panose="020B0604020202020204" pitchFamily="34" charset="0"/>
              </a:rPr>
              <a:t>Limited Scalability</a:t>
            </a:r>
          </a:p>
          <a:p>
            <a:endParaRPr lang="en-IN" sz="1200" dirty="0">
              <a:latin typeface="Arial" panose="020B0604020202020204" pitchFamily="34" charset="0"/>
              <a:cs typeface="Arial" panose="020B0604020202020204" pitchFamily="34" charset="0"/>
            </a:endParaRPr>
          </a:p>
          <a:p>
            <a:endParaRPr lang="en-IN" sz="1200" dirty="0">
              <a:latin typeface="Arial" panose="020B0604020202020204" pitchFamily="34" charset="0"/>
              <a:cs typeface="Arial" panose="020B0604020202020204" pitchFamily="34" charset="0"/>
            </a:endParaRPr>
          </a:p>
          <a:p>
            <a:pPr marL="171450" indent="-171450">
              <a:buFont typeface="Wingdings" pitchFamily="2" charset="2"/>
              <a:buChar char="Ø"/>
            </a:pPr>
            <a:r>
              <a:rPr lang="en-IN" sz="1200" b="1" dirty="0">
                <a:latin typeface="Arial" panose="020B0604020202020204" pitchFamily="34" charset="0"/>
                <a:cs typeface="Arial" panose="020B0604020202020204" pitchFamily="34" charset="0"/>
              </a:rPr>
              <a:t>Opportunity:</a:t>
            </a:r>
          </a:p>
          <a:p>
            <a:r>
              <a:rPr lang="en-IN" sz="1200" dirty="0">
                <a:latin typeface="Arial" panose="020B0604020202020204" pitchFamily="34" charset="0"/>
                <a:cs typeface="Arial" panose="020B0604020202020204" pitchFamily="34" charset="0"/>
              </a:rPr>
              <a:t>There is a significant opportunity to </a:t>
            </a:r>
            <a:r>
              <a:rPr lang="en-IN" sz="1200" b="1" dirty="0">
                <a:latin typeface="Arial" panose="020B0604020202020204" pitchFamily="34" charset="0"/>
                <a:cs typeface="Arial" panose="020B0604020202020204" pitchFamily="34" charset="0"/>
              </a:rPr>
              <a:t>automate and streamline the mutual fund document creation process </a:t>
            </a:r>
            <a:r>
              <a:rPr lang="en-IN" sz="1200" dirty="0">
                <a:latin typeface="Arial" panose="020B0604020202020204" pitchFamily="34" charset="0"/>
                <a:cs typeface="Arial" panose="020B0604020202020204" pitchFamily="34" charset="0"/>
              </a:rPr>
              <a:t>by using the </a:t>
            </a:r>
            <a:r>
              <a:rPr lang="en-IN" sz="1200" b="1" dirty="0" err="1">
                <a:latin typeface="Arial" panose="020B0604020202020204" pitchFamily="34" charset="0"/>
                <a:cs typeface="Arial" panose="020B0604020202020204" pitchFamily="34" charset="0"/>
              </a:rPr>
              <a:t>Docubuilder</a:t>
            </a:r>
            <a:r>
              <a:rPr lang="en-IN" sz="1200" b="1" dirty="0">
                <a:latin typeface="Arial" panose="020B0604020202020204" pitchFamily="34" charset="0"/>
                <a:cs typeface="Arial" panose="020B0604020202020204" pitchFamily="34" charset="0"/>
              </a:rPr>
              <a:t> App</a:t>
            </a:r>
            <a:r>
              <a:rPr lang="en-IN" sz="1200" dirty="0">
                <a:latin typeface="Arial" panose="020B0604020202020204" pitchFamily="34" charset="0"/>
                <a:cs typeface="Arial" panose="020B0604020202020204" pitchFamily="34" charset="0"/>
              </a:rPr>
              <a:t>.</a:t>
            </a:r>
          </a:p>
          <a:p>
            <a:r>
              <a:rPr lang="en-IN" sz="1200" dirty="0">
                <a:latin typeface="Arial" panose="020B0604020202020204" pitchFamily="34" charset="0"/>
                <a:cs typeface="Arial" panose="020B0604020202020204" pitchFamily="34" charset="0"/>
              </a:rPr>
              <a:t>The Opportunity will provide multiple benefits like:</a:t>
            </a:r>
          </a:p>
          <a:p>
            <a:pPr marL="342900" indent="-342900">
              <a:buFont typeface="+mj-lt"/>
              <a:buAutoNum type="arabicParenR"/>
            </a:pPr>
            <a:r>
              <a:rPr lang="en-IN" sz="1200" dirty="0">
                <a:latin typeface="Arial" panose="020B0604020202020204" pitchFamily="34" charset="0"/>
                <a:cs typeface="Arial" panose="020B0604020202020204" pitchFamily="34" charset="0"/>
              </a:rPr>
              <a:t>Automated Document Creation</a:t>
            </a:r>
          </a:p>
          <a:p>
            <a:pPr marL="342900" indent="-342900">
              <a:buFont typeface="+mj-lt"/>
              <a:buAutoNum type="arabicParenR"/>
            </a:pPr>
            <a:r>
              <a:rPr lang="en-IN" sz="1200" dirty="0">
                <a:latin typeface="Arial" panose="020B0604020202020204" pitchFamily="34" charset="0"/>
                <a:cs typeface="Arial" panose="020B0604020202020204" pitchFamily="34" charset="0"/>
              </a:rPr>
              <a:t>Increased efficiency</a:t>
            </a:r>
          </a:p>
          <a:p>
            <a:pPr marL="342900" indent="-342900">
              <a:buFont typeface="+mj-lt"/>
              <a:buAutoNum type="arabicParenR"/>
            </a:pPr>
            <a:r>
              <a:rPr lang="en-IN" sz="1200" dirty="0">
                <a:latin typeface="Arial" panose="020B0604020202020204" pitchFamily="34" charset="0"/>
                <a:cs typeface="Arial" panose="020B0604020202020204" pitchFamily="34" charset="0"/>
              </a:rPr>
              <a:t>Regulatory compliance and accuracy</a:t>
            </a:r>
          </a:p>
          <a:p>
            <a:pPr marL="342900" indent="-342900">
              <a:buFont typeface="+mj-lt"/>
              <a:buAutoNum type="arabicParenR"/>
            </a:pPr>
            <a:r>
              <a:rPr lang="en-IN" sz="1200" dirty="0">
                <a:latin typeface="Arial" panose="020B0604020202020204" pitchFamily="34" charset="0"/>
                <a:cs typeface="Arial" panose="020B0604020202020204" pitchFamily="34" charset="0"/>
              </a:rPr>
              <a:t>Error reduction</a:t>
            </a:r>
          </a:p>
          <a:p>
            <a:pPr marL="342900" indent="-342900">
              <a:buFont typeface="+mj-lt"/>
              <a:buAutoNum type="arabicParenR"/>
            </a:pPr>
            <a:r>
              <a:rPr lang="en-IN" sz="1200" dirty="0">
                <a:latin typeface="Arial" panose="020B0604020202020204" pitchFamily="34" charset="0"/>
                <a:cs typeface="Arial" panose="020B0604020202020204" pitchFamily="34" charset="0"/>
              </a:rPr>
              <a:t>Collaboration and Version control</a:t>
            </a:r>
          </a:p>
          <a:p>
            <a:pPr marL="342900" indent="-342900">
              <a:buFont typeface="+mj-lt"/>
              <a:buAutoNum type="arabicParenR"/>
            </a:pPr>
            <a:r>
              <a:rPr lang="en-IN" sz="1200" dirty="0">
                <a:latin typeface="Arial" panose="020B0604020202020204" pitchFamily="34" charset="0"/>
                <a:cs typeface="Arial" panose="020B0604020202020204" pitchFamily="34" charset="0"/>
              </a:rPr>
              <a:t>Scalability</a:t>
            </a:r>
          </a:p>
          <a:p>
            <a:pPr marL="342900" indent="-342900">
              <a:buFont typeface="+mj-lt"/>
              <a:buAutoNum type="arabicParenR"/>
            </a:pPr>
            <a:r>
              <a:rPr lang="en-IN" sz="1200" dirty="0">
                <a:latin typeface="Arial" panose="020B0604020202020204" pitchFamily="34" charset="0"/>
                <a:cs typeface="Arial" panose="020B0604020202020204" pitchFamily="34" charset="0"/>
              </a:rPr>
              <a:t>Cost Savings</a:t>
            </a:r>
          </a:p>
          <a:p>
            <a:pPr marL="342900" indent="-342900">
              <a:buFont typeface="+mj-lt"/>
              <a:buAutoNum type="arabicParenR"/>
            </a:pPr>
            <a:r>
              <a:rPr lang="en-IN" sz="1200" dirty="0">
                <a:latin typeface="Arial" panose="020B0604020202020204" pitchFamily="34" charset="0"/>
                <a:cs typeface="Arial" panose="020B0604020202020204" pitchFamily="34" charset="0"/>
              </a:rPr>
              <a:t>Customisation and Flexibility</a:t>
            </a:r>
          </a:p>
          <a:p>
            <a:pPr marL="342900" indent="-342900">
              <a:buFont typeface="+mj-lt"/>
              <a:buAutoNum type="arabicParenR"/>
            </a:pPr>
            <a:r>
              <a:rPr lang="en-IN" sz="1200" dirty="0">
                <a:latin typeface="Arial" panose="020B0604020202020204" pitchFamily="34" charset="0"/>
                <a:cs typeface="Arial" panose="020B0604020202020204" pitchFamily="34" charset="0"/>
              </a:rPr>
              <a:t>Consistency and Accuracy</a:t>
            </a:r>
          </a:p>
          <a:p>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1949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57D3A0-8048-0DCC-1801-783595D59D3F}"/>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44574906-7608-080A-438F-30228F4BAEE9}"/>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5" name="TextBox 4">
            <a:extLst>
              <a:ext uri="{FF2B5EF4-FFF2-40B4-BE49-F238E27FC236}">
                <a16:creationId xmlns:a16="http://schemas.microsoft.com/office/drawing/2014/main" id="{74FD9260-F3C1-7162-70B6-07BD38566572}"/>
              </a:ext>
            </a:extLst>
          </p:cNvPr>
          <p:cNvSpPr txBox="1"/>
          <p:nvPr/>
        </p:nvSpPr>
        <p:spPr>
          <a:xfrm>
            <a:off x="998483" y="989717"/>
            <a:ext cx="9396249" cy="5093702"/>
          </a:xfrm>
          <a:prstGeom prst="rect">
            <a:avLst/>
          </a:prstGeom>
          <a:noFill/>
        </p:spPr>
        <p:txBody>
          <a:bodyPr wrap="square" rtlCol="0">
            <a:spAutoFit/>
          </a:bodyPr>
          <a:lstStyle/>
          <a:p>
            <a:r>
              <a:rPr lang="en-US" sz="1300" b="1" dirty="0">
                <a:latin typeface="Arial" panose="020B0604020202020204" pitchFamily="34" charset="0"/>
                <a:cs typeface="Arial" panose="020B0604020202020204" pitchFamily="34" charset="0"/>
              </a:rPr>
              <a:t>Purpose Statement (Goals):</a:t>
            </a: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IN" sz="1300" dirty="0">
                <a:latin typeface="Arial" panose="020B0604020202020204" pitchFamily="34" charset="0"/>
                <a:cs typeface="Arial" panose="020B0604020202020204" pitchFamily="34" charset="0"/>
              </a:rPr>
              <a:t>The goal of this project is to develop an efficient, automated, and scalable solution for creating and managing mutual fund documents using the </a:t>
            </a:r>
            <a:r>
              <a:rPr lang="en-IN" sz="1300" dirty="0" err="1">
                <a:latin typeface="Arial" panose="020B0604020202020204" pitchFamily="34" charset="0"/>
                <a:cs typeface="Arial" panose="020B0604020202020204" pitchFamily="34" charset="0"/>
              </a:rPr>
              <a:t>DocuBuilder</a:t>
            </a:r>
            <a:r>
              <a:rPr lang="en-IN" sz="1300" dirty="0">
                <a:latin typeface="Arial" panose="020B0604020202020204" pitchFamily="34" charset="0"/>
                <a:cs typeface="Arial" panose="020B0604020202020204" pitchFamily="34" charset="0"/>
              </a:rPr>
              <a:t> app. </a:t>
            </a: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00" dirty="0">
                <a:latin typeface="Arial" panose="020B0604020202020204" pitchFamily="34" charset="0"/>
                <a:cs typeface="Arial" panose="020B0604020202020204" pitchFamily="34" charset="0"/>
              </a:rPr>
              <a:t>The primary goal is to automate and streamline the creation of key mutual fund documents such as prospectus, statement of additional information and annual/quarterly reports while ensuring regulatory compliance, operational efficiency and cost-effectiveness.</a:t>
            </a:r>
          </a:p>
          <a:p>
            <a:pPr marL="285750" indent="-285750">
              <a:buFont typeface="Wingdings" pitchFamily="2" charset="2"/>
              <a:buChar char="Ø"/>
            </a:pPr>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00" dirty="0">
                <a:latin typeface="Arial" panose="020B0604020202020204" pitchFamily="34" charset="0"/>
                <a:cs typeface="Arial" panose="020B0604020202020204" pitchFamily="34" charset="0"/>
              </a:rPr>
              <a:t>Overall goals include:</a:t>
            </a:r>
          </a:p>
          <a:p>
            <a:r>
              <a:rPr lang="en-US" sz="1300" dirty="0">
                <a:latin typeface="Arial" panose="020B0604020202020204" pitchFamily="34" charset="0"/>
                <a:cs typeface="Arial" panose="020B0604020202020204" pitchFamily="34" charset="0"/>
              </a:rPr>
              <a:t>1. Automate document creation and updates</a:t>
            </a:r>
          </a:p>
          <a:p>
            <a:r>
              <a:rPr lang="en-US" sz="1300" dirty="0">
                <a:latin typeface="Arial" panose="020B0604020202020204" pitchFamily="34" charset="0"/>
                <a:cs typeface="Arial" panose="020B0604020202020204" pitchFamily="34" charset="0"/>
              </a:rPr>
              <a:t>2. Ensure regulatory compliance and accuracy</a:t>
            </a:r>
          </a:p>
          <a:p>
            <a:r>
              <a:rPr lang="en-US" sz="1300" dirty="0">
                <a:latin typeface="Arial" panose="020B0604020202020204" pitchFamily="34" charset="0"/>
                <a:cs typeface="Arial" panose="020B0604020202020204" pitchFamily="34" charset="0"/>
              </a:rPr>
              <a:t>3. Increase efficiency and reduce operational costs</a:t>
            </a:r>
          </a:p>
          <a:p>
            <a:r>
              <a:rPr lang="en-US" sz="1300" dirty="0">
                <a:latin typeface="Arial" panose="020B0604020202020204" pitchFamily="34" charset="0"/>
                <a:cs typeface="Arial" panose="020B0604020202020204" pitchFamily="34" charset="0"/>
              </a:rPr>
              <a:t>4. Enhance collaboration and version control</a:t>
            </a:r>
          </a:p>
          <a:p>
            <a:r>
              <a:rPr lang="en-US" sz="1300" dirty="0">
                <a:latin typeface="Arial" panose="020B0604020202020204" pitchFamily="34" charset="0"/>
                <a:cs typeface="Arial" panose="020B0604020202020204" pitchFamily="34" charset="0"/>
              </a:rPr>
              <a:t>5. Improve document quality and consistency</a:t>
            </a:r>
          </a:p>
          <a:p>
            <a:r>
              <a:rPr lang="en-US" sz="1300" dirty="0">
                <a:latin typeface="Arial" panose="020B0604020202020204" pitchFamily="34" charset="0"/>
                <a:cs typeface="Arial" panose="020B0604020202020204" pitchFamily="34" charset="0"/>
              </a:rPr>
              <a:t>6. Scalability and flexibility</a:t>
            </a:r>
          </a:p>
          <a:p>
            <a:r>
              <a:rPr lang="en-US" sz="1300" dirty="0">
                <a:latin typeface="Arial" panose="020B0604020202020204" pitchFamily="34" charset="0"/>
                <a:cs typeface="Arial" panose="020B0604020202020204" pitchFamily="34" charset="0"/>
              </a:rPr>
              <a:t>7. Audit trail and document integrity</a:t>
            </a:r>
          </a:p>
          <a:p>
            <a:r>
              <a:rPr lang="en-US" sz="1300" dirty="0">
                <a:latin typeface="Arial" panose="020B0604020202020204" pitchFamily="34" charset="0"/>
                <a:cs typeface="Arial" panose="020B0604020202020204" pitchFamily="34" charset="0"/>
              </a:rPr>
              <a:t>8. Improve user experience</a:t>
            </a: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IN" sz="1300" dirty="0">
                <a:latin typeface="Arial" panose="020B0604020202020204" pitchFamily="34" charset="0"/>
                <a:cs typeface="Arial" panose="020B0604020202020204" pitchFamily="34" charset="0"/>
              </a:rPr>
              <a:t>By achieving these goals, the project will create a streamlined, efficient, and scalable process for generating mutual fund documents, reducing operational costs, ensuring regulatory compliance, and enhancing the overall customer and internal experience.</a:t>
            </a:r>
            <a:endParaRPr lang="en-US" sz="1300" dirty="0">
              <a:latin typeface="Arial" panose="020B0604020202020204" pitchFamily="34" charset="0"/>
              <a:cs typeface="Arial" panose="020B0604020202020204" pitchFamily="34" charset="0"/>
            </a:endParaRP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endParaRPr lang="en-US"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131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05573-C438-F93C-D433-6A2BAE115500}"/>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BC6DFCE8-BC7C-04EF-1123-E498304BF1DD}"/>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3" name="TextBox 2">
            <a:extLst>
              <a:ext uri="{FF2B5EF4-FFF2-40B4-BE49-F238E27FC236}">
                <a16:creationId xmlns:a16="http://schemas.microsoft.com/office/drawing/2014/main" id="{1F1E4AEA-CF5B-0DF3-C4D0-185E5B53CE18}"/>
              </a:ext>
            </a:extLst>
          </p:cNvPr>
          <p:cNvSpPr txBox="1"/>
          <p:nvPr/>
        </p:nvSpPr>
        <p:spPr>
          <a:xfrm>
            <a:off x="515007" y="220718"/>
            <a:ext cx="10699532" cy="6693784"/>
          </a:xfrm>
          <a:prstGeom prst="rect">
            <a:avLst/>
          </a:prstGeom>
          <a:noFill/>
        </p:spPr>
        <p:txBody>
          <a:bodyPr wrap="square">
            <a:spAutoFit/>
          </a:bodyPr>
          <a:lstStyle/>
          <a:p>
            <a:r>
              <a:rPr lang="en-US" sz="1300" b="1" dirty="0">
                <a:latin typeface="Arial" panose="020B0604020202020204" pitchFamily="34" charset="0"/>
                <a:cs typeface="Arial" panose="020B0604020202020204" pitchFamily="34" charset="0"/>
              </a:rPr>
              <a:t>Project Objectives:</a:t>
            </a:r>
          </a:p>
          <a:p>
            <a:endParaRPr lang="en-US" sz="130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00" b="1" dirty="0">
                <a:latin typeface="Arial" panose="020B0604020202020204" pitchFamily="34" charset="0"/>
                <a:cs typeface="Arial" panose="020B0604020202020204" pitchFamily="34" charset="0"/>
              </a:rPr>
              <a:t>Automate Document Creation </a:t>
            </a:r>
          </a:p>
          <a:p>
            <a:r>
              <a:rPr lang="en-US" sz="1300" dirty="0">
                <a:latin typeface="Arial" panose="020B0604020202020204" pitchFamily="34" charset="0"/>
                <a:cs typeface="Arial" panose="020B0604020202020204" pitchFamily="34" charset="0"/>
              </a:rPr>
              <a:t>Objective – Implement automated generation of mutual fund documents such as Prospectus, Statements of Additional Information (SAIs), and Annual Reports using pre-defined templates in the Docubuilder App.</a:t>
            </a: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00" b="1" dirty="0">
                <a:latin typeface="Arial" panose="020B0604020202020204" pitchFamily="34" charset="0"/>
                <a:cs typeface="Arial" panose="020B0604020202020204" pitchFamily="34" charset="0"/>
              </a:rPr>
              <a:t>Ensure Full Regulatory Compliance</a:t>
            </a:r>
          </a:p>
          <a:p>
            <a:r>
              <a:rPr lang="en-US" sz="1300" dirty="0">
                <a:latin typeface="Arial" panose="020B0604020202020204" pitchFamily="34" charset="0"/>
                <a:cs typeface="Arial" panose="020B0604020202020204" pitchFamily="34" charset="0"/>
              </a:rPr>
              <a:t>Objective – Design and implement document templates that adhere to the latest financial regulations.</a:t>
            </a: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00" b="1" dirty="0">
                <a:latin typeface="Arial" panose="020B0604020202020204" pitchFamily="34" charset="0"/>
                <a:cs typeface="Arial" panose="020B0604020202020204" pitchFamily="34" charset="0"/>
              </a:rPr>
              <a:t>Streamline Document Review and Approval Workflows</a:t>
            </a:r>
          </a:p>
          <a:p>
            <a:r>
              <a:rPr lang="en-US" sz="1300" dirty="0">
                <a:latin typeface="Arial" panose="020B0604020202020204" pitchFamily="34" charset="0"/>
                <a:cs typeface="Arial" panose="020B0604020202020204" pitchFamily="34" charset="0"/>
              </a:rPr>
              <a:t>Objective – Establish a centralized approval workflow for document creation within the Docubuilder App, enabling stakeholders (e.g. legal teams, compliance officers fund managers) to review and approve documents seamlessly.</a:t>
            </a: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00" b="1" dirty="0">
                <a:latin typeface="Arial" panose="020B0604020202020204" pitchFamily="34" charset="0"/>
                <a:cs typeface="Arial" panose="020B0604020202020204" pitchFamily="34" charset="0"/>
              </a:rPr>
              <a:t>Improve Document Quality and Consistency</a:t>
            </a:r>
          </a:p>
          <a:p>
            <a:r>
              <a:rPr lang="en-US" sz="1300" dirty="0">
                <a:latin typeface="Arial" panose="020B0604020202020204" pitchFamily="34" charset="0"/>
                <a:cs typeface="Arial" panose="020B0604020202020204" pitchFamily="34" charset="0"/>
              </a:rPr>
              <a:t>Objective – Standardize document formatting, language and structure across all mutual fund documents to ensure consistency in messaging and presentation.</a:t>
            </a: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00" b="1" dirty="0">
                <a:latin typeface="Arial" panose="020B0604020202020204" pitchFamily="34" charset="0"/>
                <a:cs typeface="Arial" panose="020B0604020202020204" pitchFamily="34" charset="0"/>
              </a:rPr>
              <a:t>Enable Real-Time Collaboration and Version Control</a:t>
            </a:r>
          </a:p>
          <a:p>
            <a:r>
              <a:rPr lang="en-US" sz="1300" dirty="0">
                <a:latin typeface="Arial" panose="020B0604020202020204" pitchFamily="34" charset="0"/>
                <a:cs typeface="Arial" panose="020B0604020202020204" pitchFamily="34" charset="0"/>
              </a:rPr>
              <a:t>Objective – Enable real-time collaboration between internal teams to work on documents simultaneously within the platform.</a:t>
            </a: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00" b="1" dirty="0">
                <a:latin typeface="Arial" panose="020B0604020202020204" pitchFamily="34" charset="0"/>
                <a:cs typeface="Arial" panose="020B0604020202020204" pitchFamily="34" charset="0"/>
              </a:rPr>
              <a:t>Provide an Audit Trial and Maintain Document Integrity</a:t>
            </a:r>
          </a:p>
          <a:p>
            <a:r>
              <a:rPr lang="en-US" sz="1300" dirty="0">
                <a:latin typeface="Arial" panose="020B0604020202020204" pitchFamily="34" charset="0"/>
                <a:cs typeface="Arial" panose="020B0604020202020204" pitchFamily="34" charset="0"/>
              </a:rPr>
              <a:t>Objective – Implement an audit trail feature within Docubuilder to record all actions related to the document creation, review and approval, ensuring transparency and accountability.</a:t>
            </a:r>
          </a:p>
          <a:p>
            <a:endParaRPr lang="en-US" sz="130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00" b="1" dirty="0">
                <a:latin typeface="Arial" panose="020B0604020202020204" pitchFamily="34" charset="0"/>
                <a:cs typeface="Arial" panose="020B0604020202020204" pitchFamily="34" charset="0"/>
              </a:rPr>
              <a:t>Reduce Operational Costs and resource </a:t>
            </a:r>
            <a:r>
              <a:rPr lang="en-US" sz="1300" b="1" dirty="0" err="1">
                <a:latin typeface="Arial" panose="020B0604020202020204" pitchFamily="34" charset="0"/>
                <a:cs typeface="Arial" panose="020B0604020202020204" pitchFamily="34" charset="0"/>
              </a:rPr>
              <a:t>Utilisation</a:t>
            </a:r>
            <a:endParaRPr lang="en-US" sz="1300" b="1" dirty="0">
              <a:latin typeface="Arial" panose="020B0604020202020204" pitchFamily="34" charset="0"/>
              <a:cs typeface="Arial" panose="020B0604020202020204" pitchFamily="34" charset="0"/>
            </a:endParaRPr>
          </a:p>
          <a:p>
            <a:r>
              <a:rPr lang="en-US" sz="1300" dirty="0">
                <a:latin typeface="Arial" panose="020B0604020202020204" pitchFamily="34" charset="0"/>
                <a:cs typeface="Arial" panose="020B0604020202020204" pitchFamily="34" charset="0"/>
              </a:rPr>
              <a:t>Objective – Reduce the time and resources required for document creation, review and distribution by automating repetitive tasks and eliminating manual intervention.</a:t>
            </a:r>
          </a:p>
          <a:p>
            <a:endParaRPr lang="en-US" sz="1300" dirty="0">
              <a:latin typeface="Arial" panose="020B0604020202020204" pitchFamily="34" charset="0"/>
              <a:cs typeface="Arial" panose="020B0604020202020204" pitchFamily="34" charset="0"/>
            </a:endParaRPr>
          </a:p>
          <a:p>
            <a:pPr marL="171450" indent="-171450">
              <a:buFont typeface="Wingdings" pitchFamily="2" charset="2"/>
              <a:buChar char="Ø"/>
            </a:pPr>
            <a:r>
              <a:rPr lang="en-US" sz="1300" b="1" dirty="0">
                <a:latin typeface="Arial" panose="020B0604020202020204" pitchFamily="34" charset="0"/>
                <a:cs typeface="Arial" panose="020B0604020202020204" pitchFamily="34" charset="0"/>
              </a:rPr>
              <a:t>Improve User Experience and Training</a:t>
            </a:r>
          </a:p>
          <a:p>
            <a:r>
              <a:rPr lang="en-US" sz="1300" dirty="0">
                <a:latin typeface="Arial" panose="020B0604020202020204" pitchFamily="34" charset="0"/>
                <a:cs typeface="Arial" panose="020B0604020202020204" pitchFamily="34" charset="0"/>
              </a:rPr>
              <a:t>Objective – Ensure the Docubuilder App has an interface that allows users to easily generate, edit, review and approve mutual fund documents with minimal training required.</a:t>
            </a:r>
          </a:p>
          <a:p>
            <a:endParaRPr lang="en-US"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613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B8E3EB-0EE5-1FB0-B4FB-73DF8EE02AA5}"/>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896A48EA-F525-C62C-31E3-9356442ADB22}"/>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8088F100-0E50-A230-B356-2647363527A4}"/>
              </a:ext>
            </a:extLst>
          </p:cNvPr>
          <p:cNvSpPr txBox="1"/>
          <p:nvPr/>
        </p:nvSpPr>
        <p:spPr>
          <a:xfrm>
            <a:off x="651641" y="493986"/>
            <a:ext cx="10888717" cy="6370975"/>
          </a:xfrm>
          <a:prstGeom prst="rect">
            <a:avLst/>
          </a:prstGeom>
          <a:noFill/>
        </p:spPr>
        <p:txBody>
          <a:bodyPr wrap="square" rtlCol="0">
            <a:spAutoFit/>
          </a:bodyPr>
          <a:lstStyle/>
          <a:p>
            <a:r>
              <a:rPr lang="en-US" sz="1350" b="1" dirty="0">
                <a:latin typeface="Arial" panose="020B0604020202020204" pitchFamily="34" charset="0"/>
                <a:cs typeface="Arial" panose="020B0604020202020204" pitchFamily="34" charset="0"/>
              </a:rPr>
              <a:t>Success Criteria:</a:t>
            </a:r>
          </a:p>
          <a:p>
            <a:endParaRPr lang="en-US"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IN" sz="1400" dirty="0"/>
              <a:t>80% reduction in time spent manually creating and updating mutual fund documents (e.g., prospectuses, fact sheets, reports) compared to the previous manual processes.</a:t>
            </a:r>
          </a:p>
          <a:p>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100% compliance with relevant financial regulations for all generated documents. Automatic flagging of non-compliant sections or outdated content within documents.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Reduction in document review and approval cycle time due to streamlined workflows and automation of the approval process. All stakeholders participate in a collaborative review process, with no significant delays or bottlenecks.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All the documents generated follow consistent criteria of formatting, terminology and branding guidelines defined by the organization.</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Zero incidents of version control issues or conflicts between multiple teams working on the same document at different times. Teams can make edits, comments and approve documents within the platform without the need for external tools like emails, or shared files.</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The app can easily accommodate the addition of new mutual fund products without requiring modifications or manual intervention.</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The documents have a fully detailed audit trail that tracks all the changes, approvals and edits, providing a history of the document creation and review process.</a:t>
            </a:r>
          </a:p>
          <a:p>
            <a:endParaRPr lang="en-US"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dirty="0">
                <a:latin typeface="Arial" panose="020B0604020202020204" pitchFamily="34" charset="0"/>
                <a:cs typeface="Arial" panose="020B0604020202020204" pitchFamily="34" charset="0"/>
              </a:rPr>
              <a:t>Reduction in operational costs related to document creation, review and approval within the first six months of implementation.</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IN" sz="1400" dirty="0"/>
              <a:t>Automated distribution of finalized documents to relevant stakeholders (e.g., investors, regulators, internal teams) with no manual intervention.</a:t>
            </a: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IN" sz="1400" dirty="0"/>
              <a:t>Achieve a user satisfaction rate of at least 90% from end-users (compliance, marketing, legal, etc.) who interact with the </a:t>
            </a:r>
            <a:r>
              <a:rPr lang="en-IN" sz="1400" dirty="0" err="1"/>
              <a:t>DocuBuilder</a:t>
            </a:r>
            <a:r>
              <a:rPr lang="en-IN" sz="1400" dirty="0"/>
              <a:t> app.</a:t>
            </a:r>
            <a:endParaRPr lang="en-US" sz="1350" dirty="0">
              <a:latin typeface="Arial" panose="020B0604020202020204" pitchFamily="34" charset="0"/>
              <a:cs typeface="Arial" panose="020B0604020202020204" pitchFamily="34" charset="0"/>
            </a:endParaRPr>
          </a:p>
          <a:p>
            <a:endParaRPr lang="en-US" sz="1350" b="1" dirty="0">
              <a:latin typeface="Arial" panose="020B0604020202020204" pitchFamily="34" charset="0"/>
              <a:cs typeface="Arial" panose="020B0604020202020204" pitchFamily="34" charset="0"/>
            </a:endParaRPr>
          </a:p>
          <a:p>
            <a:endParaRPr lang="en-US" sz="13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230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E3507-C813-EFC7-8BE4-4B694BD440E6}"/>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4376FCF2-DD94-1347-C1CF-2EC5FD895B1E}"/>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294288"/>
            <a:ext cx="12191980" cy="6858000"/>
          </a:xfrm>
          <a:prstGeom prst="rect">
            <a:avLst/>
          </a:prstGeom>
        </p:spPr>
      </p:pic>
      <p:sp>
        <p:nvSpPr>
          <p:cNvPr id="2" name="TextBox 1">
            <a:extLst>
              <a:ext uri="{FF2B5EF4-FFF2-40B4-BE49-F238E27FC236}">
                <a16:creationId xmlns:a16="http://schemas.microsoft.com/office/drawing/2014/main" id="{5C7A4E5A-6480-DFBF-C191-B98B54856140}"/>
              </a:ext>
            </a:extLst>
          </p:cNvPr>
          <p:cNvSpPr txBox="1"/>
          <p:nvPr/>
        </p:nvSpPr>
        <p:spPr>
          <a:xfrm>
            <a:off x="672662" y="294288"/>
            <a:ext cx="9753600" cy="6370975"/>
          </a:xfrm>
          <a:prstGeom prst="rect">
            <a:avLst/>
          </a:prstGeom>
          <a:noFill/>
        </p:spPr>
        <p:txBody>
          <a:bodyPr wrap="square" rtlCol="0">
            <a:spAutoFit/>
          </a:bodyPr>
          <a:lstStyle/>
          <a:p>
            <a:r>
              <a:rPr lang="en-IN" sz="1200" b="1" dirty="0">
                <a:effectLst/>
                <a:latin typeface="Arial" panose="020B0604020202020204" pitchFamily="34" charset="0"/>
                <a:cs typeface="Arial" panose="020B0604020202020204" pitchFamily="34" charset="0"/>
              </a:rPr>
              <a:t>Methods/Approach:</a:t>
            </a:r>
          </a:p>
          <a:p>
            <a:endParaRPr lang="en-US" sz="1200" dirty="0">
              <a:latin typeface="Arial" panose="020B0604020202020204" pitchFamily="34" charset="0"/>
              <a:cs typeface="Arial" panose="020B0604020202020204" pitchFamily="34" charset="0"/>
            </a:endParaRPr>
          </a:p>
          <a:p>
            <a:r>
              <a:rPr lang="en-IN" sz="1200" b="1" dirty="0">
                <a:latin typeface="Arial" panose="020B0604020202020204" pitchFamily="34" charset="0"/>
                <a:cs typeface="Arial" panose="020B0604020202020204" pitchFamily="34" charset="0"/>
              </a:rPr>
              <a:t>1) Define and Plan Requirements</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Key activities include stakeholder interviews, identifying required documents and mapping, </a:t>
            </a:r>
            <a:r>
              <a:rPr lang="en-IN" sz="1200" dirty="0">
                <a:latin typeface="Arial" panose="020B0604020202020204" pitchFamily="34" charset="0"/>
                <a:cs typeface="Arial" panose="020B0604020202020204" pitchFamily="34" charset="0"/>
              </a:rPr>
              <a:t>designing standardised document templates, Prioritize user stories</a:t>
            </a:r>
            <a:endParaRPr lang="en-US" sz="1200" b="1" dirty="0">
              <a:latin typeface="Arial" panose="020B0604020202020204" pitchFamily="34" charset="0"/>
              <a:cs typeface="Arial" panose="020B0604020202020204" pitchFamily="34" charset="0"/>
            </a:endParaRPr>
          </a:p>
          <a:p>
            <a:r>
              <a:rPr lang="en-IN" sz="1200" b="1" dirty="0">
                <a:latin typeface="Arial" panose="020B0604020202020204" pitchFamily="34" charset="0"/>
                <a:cs typeface="Arial" panose="020B0604020202020204" pitchFamily="34" charset="0"/>
              </a:rPr>
              <a:t>Outcome </a:t>
            </a:r>
            <a:r>
              <a:rPr lang="en-IN" sz="1200" dirty="0">
                <a:latin typeface="Arial" panose="020B0604020202020204" pitchFamily="34" charset="0"/>
                <a:cs typeface="Arial" panose="020B0604020202020204" pitchFamily="34" charset="0"/>
              </a:rPr>
              <a:t>- Clear understanding of business requirements and project scope along with Well-defined user stories and acceptance criteria.</a:t>
            </a:r>
          </a:p>
          <a:p>
            <a:r>
              <a:rPr lang="en-US" sz="1200" dirty="0">
                <a:latin typeface="Arial" panose="020B0604020202020204" pitchFamily="34" charset="0"/>
                <a:cs typeface="Arial" panose="020B0604020202020204" pitchFamily="34" charset="0"/>
              </a:rPr>
              <a:t>     </a:t>
            </a:r>
          </a:p>
          <a:p>
            <a:r>
              <a:rPr lang="en-IN" sz="1200" b="1" dirty="0">
                <a:latin typeface="Arial" panose="020B0604020202020204" pitchFamily="34" charset="0"/>
                <a:cs typeface="Arial" panose="020B0604020202020204" pitchFamily="34" charset="0"/>
              </a:rPr>
              <a:t>2) Iterative Development and Sprint Planning</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Key activities include</a:t>
            </a:r>
            <a:r>
              <a:rPr lang="en-IN" sz="1200" dirty="0">
                <a:latin typeface="Arial" panose="020B0604020202020204" pitchFamily="34" charset="0"/>
                <a:cs typeface="Arial" panose="020B0604020202020204" pitchFamily="34" charset="0"/>
              </a:rPr>
              <a:t> Template Development, Data Integration, Version Control Setup, User Interface (UI) Design</a:t>
            </a:r>
            <a:endParaRPr lang="en-US" sz="1200" b="1" dirty="0">
              <a:latin typeface="Arial" panose="020B0604020202020204" pitchFamily="34" charset="0"/>
              <a:cs typeface="Arial" panose="020B0604020202020204" pitchFamily="34" charset="0"/>
            </a:endParaRPr>
          </a:p>
          <a:p>
            <a:r>
              <a:rPr lang="en-IN" sz="1200" b="1" dirty="0">
                <a:latin typeface="Arial" panose="020B0604020202020204" pitchFamily="34" charset="0"/>
                <a:cs typeface="Arial" panose="020B0604020202020204" pitchFamily="34" charset="0"/>
              </a:rPr>
              <a:t>Agile Practices - </a:t>
            </a:r>
            <a:r>
              <a:rPr lang="en-IN" sz="1200" dirty="0">
                <a:latin typeface="Arial" panose="020B0604020202020204" pitchFamily="34" charset="0"/>
                <a:cs typeface="Arial" panose="020B0604020202020204" pitchFamily="34" charset="0"/>
              </a:rPr>
              <a:t>Sprint Planning, Daily Standups, Sprint Review &amp; Demos, Sprint Retrospective</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3) </a:t>
            </a:r>
            <a:r>
              <a:rPr lang="en-IN" sz="1200" b="1" dirty="0"/>
              <a:t>Compliance and Integration Focus</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Key activities include </a:t>
            </a:r>
            <a:r>
              <a:rPr lang="en-IN" sz="1200" dirty="0"/>
              <a:t>Regulatory Compliance Checks, Data Accuracy, and Data Accuracy, Collaborative Workflows.</a:t>
            </a:r>
          </a:p>
          <a:p>
            <a:r>
              <a:rPr lang="en-IN" sz="1200" b="1" dirty="0">
                <a:latin typeface="Arial" panose="020B0604020202020204" pitchFamily="34" charset="0"/>
                <a:cs typeface="Arial" panose="020B0604020202020204" pitchFamily="34" charset="0"/>
              </a:rPr>
              <a:t>Agile practices </a:t>
            </a:r>
            <a:r>
              <a:rPr lang="en-IN" sz="1200" dirty="0">
                <a:latin typeface="Arial" panose="020B0604020202020204" pitchFamily="34" charset="0"/>
                <a:cs typeface="Arial" panose="020B0604020202020204" pitchFamily="34" charset="0"/>
              </a:rPr>
              <a:t>- </a:t>
            </a:r>
            <a:r>
              <a:rPr lang="en-IN" sz="1200" dirty="0"/>
              <a:t>Continuous Testing, Incremental Delivery, Cross-Functional Collaboration</a:t>
            </a:r>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a:p>
            <a:r>
              <a:rPr lang="en-IN" sz="1200" b="1" dirty="0"/>
              <a:t>4) User Interface &amp; Experience</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Key activities include</a:t>
            </a:r>
            <a:r>
              <a:rPr lang="en-IN" sz="1200" dirty="0">
                <a:latin typeface="Arial" panose="020B0604020202020204" pitchFamily="34" charset="0"/>
                <a:cs typeface="Arial" panose="020B0604020202020204" pitchFamily="34" charset="0"/>
              </a:rPr>
              <a:t> </a:t>
            </a:r>
            <a:r>
              <a:rPr lang="en-IN" sz="1200" dirty="0"/>
              <a:t>UI Refinement, Training and Documentation, User Acceptance Testing (UAT)</a:t>
            </a:r>
            <a:endParaRPr lang="en-US" sz="1200" dirty="0">
              <a:latin typeface="Arial" panose="020B0604020202020204" pitchFamily="34" charset="0"/>
              <a:cs typeface="Arial" panose="020B0604020202020204" pitchFamily="34" charset="0"/>
            </a:endParaRPr>
          </a:p>
          <a:p>
            <a:r>
              <a:rPr lang="en-IN" sz="1200" b="1" dirty="0">
                <a:latin typeface="Arial" panose="020B0604020202020204" pitchFamily="34" charset="0"/>
                <a:cs typeface="Arial" panose="020B0604020202020204" pitchFamily="34" charset="0"/>
              </a:rPr>
              <a:t>Agile practices </a:t>
            </a:r>
            <a:r>
              <a:rPr lang="en-IN" sz="1200" dirty="0">
                <a:latin typeface="Arial" panose="020B0604020202020204" pitchFamily="34" charset="0"/>
                <a:cs typeface="Arial" panose="020B0604020202020204" pitchFamily="34" charset="0"/>
              </a:rPr>
              <a:t>– </a:t>
            </a:r>
            <a:r>
              <a:rPr lang="en-IN" sz="1200" dirty="0"/>
              <a:t>User-Centric Focus, Continuous Feedback Loops</a:t>
            </a:r>
            <a:endParaRPr lang="en-IN" sz="1200" dirty="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a:p>
            <a:r>
              <a:rPr lang="en-IN" sz="1200" b="1" dirty="0"/>
              <a:t>5) Finalization and Rollout</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Key activities include </a:t>
            </a:r>
            <a:r>
              <a:rPr lang="en-IN" sz="1200" dirty="0"/>
              <a:t>Final Testing &amp; Quality Assurance, Performance Optimization, Deployment &amp; Go-Live, Ongoing Support and Monitoring</a:t>
            </a:r>
            <a:endParaRPr lang="en-US" sz="1200" dirty="0">
              <a:latin typeface="Arial" panose="020B0604020202020204" pitchFamily="34" charset="0"/>
              <a:cs typeface="Arial" panose="020B0604020202020204" pitchFamily="34" charset="0"/>
            </a:endParaRPr>
          </a:p>
          <a:p>
            <a:r>
              <a:rPr lang="en-IN" sz="1200" b="1" dirty="0">
                <a:latin typeface="Arial" panose="020B0604020202020204" pitchFamily="34" charset="0"/>
                <a:cs typeface="Arial" panose="020B0604020202020204" pitchFamily="34" charset="0"/>
              </a:rPr>
              <a:t>Agile practices - </a:t>
            </a:r>
            <a:r>
              <a:rPr lang="en-IN" sz="1200" dirty="0"/>
              <a:t>Iterative Refinement, Post-Go-Live Feedback</a:t>
            </a:r>
          </a:p>
          <a:p>
            <a:endParaRPr lang="en-US" sz="1200" b="1" dirty="0">
              <a:latin typeface="Arial" panose="020B0604020202020204" pitchFamily="34" charset="0"/>
              <a:cs typeface="Arial" panose="020B0604020202020204" pitchFamily="34" charset="0"/>
            </a:endParaRPr>
          </a:p>
          <a:p>
            <a:r>
              <a:rPr lang="en-IN" sz="1200" b="1" dirty="0"/>
              <a:t>6) Post-Deployment Review and Continuous Improvement</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Key activities include </a:t>
            </a:r>
            <a:r>
              <a:rPr lang="en-IN" sz="1200" dirty="0"/>
              <a:t>Post-Launch Support, Performance Monitoring, Continuous Improvement</a:t>
            </a:r>
            <a:endParaRPr lang="en-US" sz="1200" dirty="0">
              <a:latin typeface="Arial" panose="020B0604020202020204" pitchFamily="34" charset="0"/>
              <a:cs typeface="Arial" panose="020B0604020202020204" pitchFamily="34" charset="0"/>
            </a:endParaRPr>
          </a:p>
          <a:p>
            <a:r>
              <a:rPr lang="en-IN" sz="1200" b="1" dirty="0"/>
              <a:t>Outcome</a:t>
            </a:r>
            <a:r>
              <a:rPr lang="en-US" sz="1200" dirty="0">
                <a:latin typeface="Arial" panose="020B0604020202020204" pitchFamily="34" charset="0"/>
                <a:cs typeface="Arial" panose="020B0604020202020204" pitchFamily="34" charset="0"/>
              </a:rPr>
              <a:t> - </a:t>
            </a:r>
            <a:r>
              <a:rPr lang="en-IN" sz="1200" dirty="0"/>
              <a:t>Continuous improvement of the </a:t>
            </a:r>
            <a:r>
              <a:rPr lang="en-IN" sz="1200" dirty="0" err="1"/>
              <a:t>DocuBuilder</a:t>
            </a:r>
            <a:r>
              <a:rPr lang="en-IN" sz="1200" dirty="0"/>
              <a:t> solution based on user feedback and evolving business needs.</a:t>
            </a:r>
          </a:p>
          <a:p>
            <a:endParaRPr lang="en-IN" sz="1200" b="1" dirty="0">
              <a:latin typeface="Arial" panose="020B0604020202020204" pitchFamily="34" charset="0"/>
              <a:cs typeface="Arial" panose="020B0604020202020204" pitchFamily="34" charset="0"/>
            </a:endParaRPr>
          </a:p>
          <a:p>
            <a:endParaRPr lang="en-IN" sz="1200" b="1" dirty="0">
              <a:latin typeface="Arial" panose="020B0604020202020204" pitchFamily="34" charset="0"/>
              <a:cs typeface="Arial" panose="020B0604020202020204" pitchFamily="34" charset="0"/>
            </a:endParaRPr>
          </a:p>
          <a:p>
            <a:r>
              <a:rPr lang="en-IN" sz="1200" b="1" dirty="0"/>
              <a:t>Summary of the Approach:</a:t>
            </a:r>
            <a:endParaRPr lang="en-IN" sz="1200" b="1" dirty="0">
              <a:latin typeface="Arial" panose="020B0604020202020204" pitchFamily="34" charset="0"/>
              <a:cs typeface="Arial" panose="020B0604020202020204" pitchFamily="34" charset="0"/>
            </a:endParaRPr>
          </a:p>
          <a:p>
            <a:pPr marL="228600" indent="-228600">
              <a:buAutoNum type="arabicParenR"/>
            </a:pPr>
            <a:r>
              <a:rPr lang="en-IN" sz="1200" b="1" dirty="0"/>
              <a:t>Agile Sprints:</a:t>
            </a:r>
            <a:r>
              <a:rPr lang="en-IN" sz="1200" dirty="0"/>
              <a:t> The project will be broken into multiple sprints, each with specific goals and deliverables. At the end of each sprint, there will be a review and demo to gather feedback.</a:t>
            </a:r>
          </a:p>
          <a:p>
            <a:pPr marL="228600" indent="-228600">
              <a:buAutoNum type="arabicParenR"/>
            </a:pPr>
            <a:r>
              <a:rPr lang="en-IN" sz="1200" b="1" dirty="0"/>
              <a:t>Stakeholder Involvement:</a:t>
            </a:r>
            <a:r>
              <a:rPr lang="en-IN" sz="1200" dirty="0"/>
              <a:t> Regular communication with internal teams (compliance, legal, marketing, IT) will ensure that requirements are met, and feedback is integrated.</a:t>
            </a:r>
          </a:p>
          <a:p>
            <a:pPr marL="228600" indent="-228600">
              <a:buAutoNum type="arabicParenR"/>
            </a:pPr>
            <a:r>
              <a:rPr lang="en-IN" sz="1200" b="1" dirty="0"/>
              <a:t>Continuous Testing &amp; Feedback:</a:t>
            </a:r>
            <a:r>
              <a:rPr lang="en-IN" sz="1200" dirty="0"/>
              <a:t> Regular testing and user feedback will ensure that the solution is effective, user-friendly, and scalable.</a:t>
            </a:r>
          </a:p>
          <a:p>
            <a:pPr marL="228600" indent="-228600">
              <a:buAutoNum type="arabicParenR"/>
            </a:pPr>
            <a:r>
              <a:rPr lang="en-IN" sz="1200" b="1" dirty="0"/>
              <a:t>Incremental Delivery:</a:t>
            </a:r>
            <a:r>
              <a:rPr lang="en-IN" sz="1200" dirty="0"/>
              <a:t> Features will be developed and deployed in phases to ensure that early wins are achieved and value is delivered quickly.</a:t>
            </a:r>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099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930917-F37B-2BBF-6817-60F4D9310264}"/>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48CA0FD2-E3BF-A5FE-7CA4-859126442638}"/>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F255BAAD-4DB1-DACB-F438-203F319598C2}"/>
              </a:ext>
            </a:extLst>
          </p:cNvPr>
          <p:cNvSpPr txBox="1"/>
          <p:nvPr/>
        </p:nvSpPr>
        <p:spPr>
          <a:xfrm>
            <a:off x="788276" y="486254"/>
            <a:ext cx="8334703" cy="923330"/>
          </a:xfrm>
          <a:prstGeom prst="rect">
            <a:avLst/>
          </a:prstGeom>
          <a:noFill/>
        </p:spPr>
        <p:txBody>
          <a:bodyPr wrap="square" rtlCol="0">
            <a:spAutoFit/>
          </a:bodyPr>
          <a:lstStyle/>
          <a:p>
            <a:endParaRPr lang="en-US" sz="1350" b="1" dirty="0">
              <a:latin typeface="Arial" panose="020B0604020202020204" pitchFamily="34" charset="0"/>
              <a:cs typeface="Arial" panose="020B0604020202020204" pitchFamily="34" charset="0"/>
            </a:endParaRPr>
          </a:p>
          <a:p>
            <a:r>
              <a:rPr lang="en-US" sz="1350" b="1" dirty="0">
                <a:latin typeface="Arial" panose="020B0604020202020204" pitchFamily="34" charset="0"/>
                <a:cs typeface="Arial" panose="020B0604020202020204" pitchFamily="34" charset="0"/>
              </a:rPr>
              <a:t>Resources:</a:t>
            </a:r>
          </a:p>
          <a:p>
            <a:endParaRPr lang="en-US" sz="135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People – </a:t>
            </a:r>
            <a:r>
              <a:rPr lang="en-US" sz="1350" dirty="0">
                <a:latin typeface="Arial" panose="020B0604020202020204" pitchFamily="34" charset="0"/>
                <a:cs typeface="Arial" panose="020B0604020202020204" pitchFamily="34" charset="0"/>
              </a:rPr>
              <a:t>Project team members from the client community and Information Technology Services (ITS)</a:t>
            </a:r>
          </a:p>
        </p:txBody>
      </p:sp>
      <p:graphicFrame>
        <p:nvGraphicFramePr>
          <p:cNvPr id="3" name="Table 2">
            <a:extLst>
              <a:ext uri="{FF2B5EF4-FFF2-40B4-BE49-F238E27FC236}">
                <a16:creationId xmlns:a16="http://schemas.microsoft.com/office/drawing/2014/main" id="{76D7848F-1120-57D2-02D8-A216D3C072E1}"/>
              </a:ext>
            </a:extLst>
          </p:cNvPr>
          <p:cNvGraphicFramePr>
            <a:graphicFrameLocks noGrp="1"/>
          </p:cNvGraphicFramePr>
          <p:nvPr>
            <p:extLst>
              <p:ext uri="{D42A27DB-BD31-4B8C-83A1-F6EECF244321}">
                <p14:modId xmlns:p14="http://schemas.microsoft.com/office/powerpoint/2010/main" val="2524702038"/>
              </p:ext>
            </p:extLst>
          </p:nvPr>
        </p:nvGraphicFramePr>
        <p:xfrm>
          <a:off x="872358" y="1520916"/>
          <a:ext cx="8586952" cy="2400300"/>
        </p:xfrm>
        <a:graphic>
          <a:graphicData uri="http://schemas.openxmlformats.org/drawingml/2006/table">
            <a:tbl>
              <a:tblPr firstRow="1" bandRow="1">
                <a:tableStyleId>{5940675A-B579-460E-94D1-54222C63F5DA}</a:tableStyleId>
              </a:tblPr>
              <a:tblGrid>
                <a:gridCol w="4118696">
                  <a:extLst>
                    <a:ext uri="{9D8B030D-6E8A-4147-A177-3AD203B41FA5}">
                      <a16:colId xmlns:a16="http://schemas.microsoft.com/office/drawing/2014/main" val="4075294958"/>
                    </a:ext>
                  </a:extLst>
                </a:gridCol>
                <a:gridCol w="4468256">
                  <a:extLst>
                    <a:ext uri="{9D8B030D-6E8A-4147-A177-3AD203B41FA5}">
                      <a16:colId xmlns:a16="http://schemas.microsoft.com/office/drawing/2014/main" val="724609768"/>
                    </a:ext>
                  </a:extLst>
                </a:gridCol>
              </a:tblGrid>
              <a:tr h="271790">
                <a:tc>
                  <a:txBody>
                    <a:bodyPr/>
                    <a:lstStyle/>
                    <a:p>
                      <a:pPr algn="ctr"/>
                      <a:r>
                        <a:rPr lang="en-US" sz="1350" b="0" dirty="0">
                          <a:latin typeface="Arial" panose="020B0604020202020204" pitchFamily="34" charset="0"/>
                          <a:cs typeface="Arial" panose="020B0604020202020204" pitchFamily="34" charset="0"/>
                        </a:rPr>
                        <a:t>Client Community Team</a:t>
                      </a:r>
                    </a:p>
                  </a:txBody>
                  <a:tcPr/>
                </a:tc>
                <a:tc>
                  <a:txBody>
                    <a:bodyPr/>
                    <a:lstStyle/>
                    <a:p>
                      <a:pPr algn="ctr"/>
                      <a:r>
                        <a:rPr lang="en-US" sz="1350" b="0" dirty="0">
                          <a:latin typeface="Arial" panose="020B0604020202020204" pitchFamily="34" charset="0"/>
                          <a:cs typeface="Arial" panose="020B0604020202020204" pitchFamily="34" charset="0"/>
                        </a:rPr>
                        <a:t>Information Technology Services (ITS)</a:t>
                      </a:r>
                    </a:p>
                  </a:txBody>
                  <a:tcPr/>
                </a:tc>
                <a:extLst>
                  <a:ext uri="{0D108BD9-81ED-4DB2-BD59-A6C34878D82A}">
                    <a16:rowId xmlns:a16="http://schemas.microsoft.com/office/drawing/2014/main" val="2041715003"/>
                  </a:ext>
                </a:extLst>
              </a:tr>
              <a:tr h="248395">
                <a:tc>
                  <a:txBody>
                    <a:bodyPr/>
                    <a:lstStyle/>
                    <a:p>
                      <a:r>
                        <a:rPr lang="en-US" sz="1350" b="0" dirty="0">
                          <a:latin typeface="Arial" panose="020B0604020202020204" pitchFamily="34" charset="0"/>
                          <a:cs typeface="Arial" panose="020B0604020202020204" pitchFamily="34" charset="0"/>
                        </a:rPr>
                        <a:t>Project Manager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Project Manager (1)</a:t>
                      </a:r>
                    </a:p>
                  </a:txBody>
                  <a:tcPr/>
                </a:tc>
                <a:extLst>
                  <a:ext uri="{0D108BD9-81ED-4DB2-BD59-A6C34878D82A}">
                    <a16:rowId xmlns:a16="http://schemas.microsoft.com/office/drawing/2014/main" val="1554257002"/>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Project Owner (1)</a:t>
                      </a:r>
                    </a:p>
                  </a:txBody>
                  <a:tcPr/>
                </a:tc>
                <a:tc>
                  <a:txBody>
                    <a:bodyPr/>
                    <a:lstStyle/>
                    <a:p>
                      <a:r>
                        <a:rPr lang="en-IN" sz="1350" b="0" dirty="0"/>
                        <a:t>Solution/System Architects (1-2)</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619463"/>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Business Analyst (2-3)</a:t>
                      </a:r>
                    </a:p>
                  </a:txBody>
                  <a:tcPr/>
                </a:tc>
                <a:tc>
                  <a:txBody>
                    <a:bodyPr/>
                    <a:lstStyle/>
                    <a:p>
                      <a:r>
                        <a:rPr lang="en-IN" sz="1350" b="0" dirty="0"/>
                        <a:t>Developers/</a:t>
                      </a:r>
                      <a:r>
                        <a:rPr lang="en-IN" sz="1350" b="0" dirty="0" err="1"/>
                        <a:t>Configurers</a:t>
                      </a:r>
                      <a:r>
                        <a:rPr lang="en-IN" sz="1350" b="0" dirty="0"/>
                        <a:t> (2-3)</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03900852"/>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t>Subject Matter Experts (SMEs) (2-3)</a:t>
                      </a:r>
                      <a:endParaRPr lang="en-US" sz="1350" b="0" dirty="0">
                        <a:latin typeface="Arial" panose="020B0604020202020204" pitchFamily="34" charset="0"/>
                        <a:cs typeface="Arial" panose="020B0604020202020204" pitchFamily="34" charset="0"/>
                      </a:endParaRPr>
                    </a:p>
                  </a:txBody>
                  <a:tcPr/>
                </a:tc>
                <a:tc>
                  <a:txBody>
                    <a:bodyPr/>
                    <a:lstStyle/>
                    <a:p>
                      <a:r>
                        <a:rPr lang="en-IN" sz="1350" b="0" dirty="0"/>
                        <a:t>Quality Assurance (QA) &amp; Testers (2)</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40136354"/>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t>Compliance and Legal Representatives (2)</a:t>
                      </a:r>
                      <a:endParaRPr lang="en-US" sz="1350" b="0" dirty="0">
                        <a:latin typeface="Arial" panose="020B0604020202020204" pitchFamily="34" charset="0"/>
                        <a:cs typeface="Arial" panose="020B0604020202020204" pitchFamily="34" charset="0"/>
                      </a:endParaRPr>
                    </a:p>
                  </a:txBody>
                  <a:tcPr/>
                </a:tc>
                <a:tc>
                  <a:txBody>
                    <a:bodyPr/>
                    <a:lstStyle/>
                    <a:p>
                      <a:r>
                        <a:rPr lang="en-IN" sz="1400" dirty="0"/>
                        <a:t>UI/UX Designer (1)</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07404027"/>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t>Marketing Representatives (1-2)</a:t>
                      </a:r>
                      <a:endParaRPr lang="en-US" sz="1350" b="0" dirty="0">
                        <a:latin typeface="Arial" panose="020B0604020202020204" pitchFamily="34" charset="0"/>
                        <a:cs typeface="Arial" panose="020B0604020202020204" pitchFamily="34" charset="0"/>
                      </a:endParaRPr>
                    </a:p>
                  </a:txBody>
                  <a:tcPr/>
                </a:tc>
                <a:tc>
                  <a:txBody>
                    <a:bodyPr/>
                    <a:lstStyle/>
                    <a:p>
                      <a:r>
                        <a:rPr lang="en-IN" sz="1350" b="0" dirty="0"/>
                        <a:t>Technical Support Team (1-2)</a:t>
                      </a:r>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94347052"/>
                  </a:ext>
                </a:extLst>
              </a:tr>
              <a:tr h="271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dirty="0">
                          <a:latin typeface="Arial" panose="020B0604020202020204" pitchFamily="34" charset="0"/>
                          <a:cs typeface="Arial" panose="020B0604020202020204" pitchFamily="34" charset="0"/>
                        </a:rPr>
                        <a:t>IT Support (1-2)</a:t>
                      </a:r>
                    </a:p>
                  </a:txBody>
                  <a:tcPr/>
                </a:tc>
                <a:tc>
                  <a:txBody>
                    <a:bodyPr/>
                    <a:lstStyle/>
                    <a:p>
                      <a:endParaRPr lang="en-US" sz="135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9951892"/>
                  </a:ext>
                </a:extLst>
              </a:tr>
            </a:tbl>
          </a:graphicData>
        </a:graphic>
      </p:graphicFrame>
      <p:sp>
        <p:nvSpPr>
          <p:cNvPr id="7" name="TextBox 6">
            <a:extLst>
              <a:ext uri="{FF2B5EF4-FFF2-40B4-BE49-F238E27FC236}">
                <a16:creationId xmlns:a16="http://schemas.microsoft.com/office/drawing/2014/main" id="{A88A93DB-64F7-54A9-626C-D2960C09E710}"/>
              </a:ext>
            </a:extLst>
          </p:cNvPr>
          <p:cNvSpPr txBox="1"/>
          <p:nvPr/>
        </p:nvSpPr>
        <p:spPr>
          <a:xfrm>
            <a:off x="788276" y="4130566"/>
            <a:ext cx="8996855" cy="2392963"/>
          </a:xfrm>
          <a:prstGeom prst="rect">
            <a:avLst/>
          </a:prstGeom>
          <a:noFill/>
        </p:spPr>
        <p:txBody>
          <a:bodyPr wrap="square" rtlCol="0">
            <a:spAutoFit/>
          </a:bodyPr>
          <a:lstStyle/>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Time</a:t>
            </a:r>
            <a:r>
              <a:rPr lang="en-US" sz="1350" dirty="0">
                <a:latin typeface="Arial" panose="020B0604020202020204" pitchFamily="34" charset="0"/>
                <a:cs typeface="Arial" panose="020B0604020202020204" pitchFamily="34" charset="0"/>
              </a:rPr>
              <a:t> - </a:t>
            </a:r>
            <a:r>
              <a:rPr lang="en-IN" sz="1400" dirty="0"/>
              <a:t>The project is expected to be completed within </a:t>
            </a:r>
            <a:r>
              <a:rPr lang="en-IN" sz="1400" b="1" dirty="0"/>
              <a:t>10 months</a:t>
            </a:r>
            <a:r>
              <a:rPr lang="en-IN" sz="1400" dirty="0"/>
              <a:t>, divided into </a:t>
            </a:r>
            <a:r>
              <a:rPr lang="en-IN" sz="1400" b="1" dirty="0"/>
              <a:t>20 Agile sprints</a:t>
            </a:r>
            <a:r>
              <a:rPr lang="en-IN" sz="1400" dirty="0"/>
              <a:t>, each lasting </a:t>
            </a:r>
            <a:r>
              <a:rPr lang="en-IN" sz="1400" b="1" dirty="0"/>
              <a:t>2 weeks</a:t>
            </a:r>
            <a:r>
              <a:rPr lang="en-IN" sz="1400" dirty="0"/>
              <a:t>.</a:t>
            </a:r>
          </a:p>
          <a:p>
            <a:r>
              <a:rPr lang="en-IN" sz="1400" dirty="0"/>
              <a:t>       Additional </a:t>
            </a:r>
            <a:r>
              <a:rPr lang="en-IN" sz="1400" b="1" dirty="0"/>
              <a:t>2 months</a:t>
            </a:r>
            <a:r>
              <a:rPr lang="en-IN" sz="1400" dirty="0"/>
              <a:t> for post-launch monitoring, feedback collection, and iterative improvements based on user feedback.</a:t>
            </a:r>
          </a:p>
          <a:p>
            <a:pPr marL="285750" indent="-285750">
              <a:buFont typeface="Wingdings" pitchFamily="2" charset="2"/>
              <a:buChar char="Ø"/>
            </a:pPr>
            <a:endParaRPr lang="en-US"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US" sz="1350" b="1" dirty="0">
                <a:latin typeface="Arial" panose="020B0604020202020204" pitchFamily="34" charset="0"/>
                <a:cs typeface="Arial" panose="020B0604020202020204" pitchFamily="34" charset="0"/>
              </a:rPr>
              <a:t>Budget</a:t>
            </a:r>
            <a:r>
              <a:rPr lang="en-US" sz="1350" dirty="0">
                <a:latin typeface="Arial" panose="020B0604020202020204" pitchFamily="34" charset="0"/>
                <a:cs typeface="Arial" panose="020B0604020202020204" pitchFamily="34" charset="0"/>
              </a:rPr>
              <a:t> - </a:t>
            </a:r>
            <a:r>
              <a:rPr lang="en-IN" sz="1350" dirty="0">
                <a:latin typeface="Arial" panose="020B0604020202020204" pitchFamily="34" charset="0"/>
                <a:cs typeface="Arial" panose="020B0604020202020204" pitchFamily="34" charset="0"/>
              </a:rPr>
              <a:t>H</a:t>
            </a:r>
            <a:r>
              <a:rPr lang="en-IN" sz="1350" dirty="0">
                <a:effectLst/>
                <a:latin typeface="Arial" panose="020B0604020202020204" pitchFamily="34" charset="0"/>
                <a:cs typeface="Arial" panose="020B0604020202020204" pitchFamily="34" charset="0"/>
              </a:rPr>
              <a:t>ardware, software, training and services not to exceed Rs. 60,00,000</a:t>
            </a:r>
          </a:p>
          <a:p>
            <a:endParaRPr lang="en-IN" sz="1350" dirty="0">
              <a:latin typeface="Arial" panose="020B0604020202020204" pitchFamily="34" charset="0"/>
              <a:cs typeface="Arial" panose="020B0604020202020204" pitchFamily="34" charset="0"/>
            </a:endParaRPr>
          </a:p>
          <a:p>
            <a:pPr marL="285750" indent="-285750">
              <a:buFont typeface="Wingdings" pitchFamily="2" charset="2"/>
              <a:buChar char="Ø"/>
            </a:pPr>
            <a:r>
              <a:rPr lang="en-IN" sz="1350" b="1" dirty="0">
                <a:latin typeface="Arial" panose="020B0604020202020204" pitchFamily="34" charset="0"/>
                <a:cs typeface="Arial" panose="020B0604020202020204" pitchFamily="34" charset="0"/>
              </a:rPr>
              <a:t>Other Resources - </a:t>
            </a:r>
            <a:r>
              <a:rPr lang="en-IN" sz="1350" dirty="0">
                <a:latin typeface="Arial" panose="020B0604020202020204" pitchFamily="34" charset="0"/>
                <a:cs typeface="Arial" panose="020B0604020202020204" pitchFamily="34" charset="0"/>
              </a:rPr>
              <a:t>T</a:t>
            </a:r>
            <a:r>
              <a:rPr lang="en-IN" sz="1350" dirty="0">
                <a:effectLst/>
                <a:latin typeface="Arial" panose="020B0604020202020204" pitchFamily="34" charset="0"/>
                <a:cs typeface="Arial" panose="020B0604020202020204" pitchFamily="34" charset="0"/>
              </a:rPr>
              <a:t>hird-party software evaluation, site visits, Market research and  reports – not to exceed Rs. 10,00,000</a:t>
            </a:r>
          </a:p>
          <a:p>
            <a:pPr marL="285750" indent="-285750">
              <a:buFont typeface="Wingdings" pitchFamily="2" charset="2"/>
              <a:buChar char="Ø"/>
            </a:pPr>
            <a:endParaRPr lang="en-IN" sz="1300" b="1" dirty="0">
              <a:effectLst/>
              <a:latin typeface="Helvetica" pitchFamily="2" charset="0"/>
            </a:endParaRPr>
          </a:p>
          <a:p>
            <a:pPr marL="285750" indent="-285750">
              <a:buFont typeface="Wingdings" pitchFamily="2" charset="2"/>
              <a:buChar char="Ø"/>
            </a:pPr>
            <a:endParaRPr lang="en-US" sz="1300" dirty="0"/>
          </a:p>
        </p:txBody>
      </p:sp>
    </p:spTree>
    <p:extLst>
      <p:ext uri="{BB962C8B-B14F-4D97-AF65-F5344CB8AC3E}">
        <p14:creationId xmlns:p14="http://schemas.microsoft.com/office/powerpoint/2010/main" val="3303331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BDE312-C5CB-A29E-C75E-7522CE716830}"/>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7E789DB1-E34C-754C-7A39-D9314A00A8D6}"/>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F8DB171F-7DFB-68DF-6D44-60184569D990}"/>
              </a:ext>
            </a:extLst>
          </p:cNvPr>
          <p:cNvSpPr txBox="1"/>
          <p:nvPr/>
        </p:nvSpPr>
        <p:spPr>
          <a:xfrm>
            <a:off x="903889" y="966951"/>
            <a:ext cx="9343697" cy="4893647"/>
          </a:xfrm>
          <a:prstGeom prst="rect">
            <a:avLst/>
          </a:prstGeom>
          <a:noFill/>
        </p:spPr>
        <p:txBody>
          <a:bodyPr wrap="square" rtlCol="0">
            <a:spAutoFit/>
          </a:bodyPr>
          <a:lstStyle/>
          <a:p>
            <a:r>
              <a:rPr lang="en-IN" sz="1300" b="1" dirty="0">
                <a:effectLst/>
                <a:latin typeface="Arial" panose="020B0604020202020204" pitchFamily="34" charset="0"/>
                <a:cs typeface="Arial" panose="020B0604020202020204" pitchFamily="34" charset="0"/>
              </a:rPr>
              <a:t>Risks and Dependencies:</a:t>
            </a:r>
          </a:p>
          <a:p>
            <a:endParaRPr lang="en-IN" sz="1300" b="1" dirty="0">
              <a:latin typeface="Arial" panose="020B0604020202020204" pitchFamily="34" charset="0"/>
              <a:cs typeface="Arial" panose="020B0604020202020204" pitchFamily="34" charset="0"/>
            </a:endParaRPr>
          </a:p>
          <a:p>
            <a:endParaRPr lang="en-IN" sz="1300" b="1" dirty="0">
              <a:latin typeface="Arial" panose="020B0604020202020204" pitchFamily="34" charset="0"/>
              <a:cs typeface="Arial" panose="020B0604020202020204" pitchFamily="34" charset="0"/>
            </a:endParaRPr>
          </a:p>
          <a:p>
            <a:pPr marL="285750" indent="-285750">
              <a:buFont typeface="Wingdings" pitchFamily="2" charset="2"/>
              <a:buChar char="Ø"/>
            </a:pPr>
            <a:r>
              <a:rPr lang="en-IN" sz="1300" b="1" dirty="0">
                <a:effectLst/>
                <a:latin typeface="Arial" panose="020B0604020202020204" pitchFamily="34" charset="0"/>
                <a:cs typeface="Arial" panose="020B0604020202020204" pitchFamily="34" charset="0"/>
              </a:rPr>
              <a:t>Risks - </a:t>
            </a:r>
          </a:p>
          <a:p>
            <a:pPr marL="342900" indent="-342900">
              <a:buFontTx/>
              <a:buAutoNum type="arabicPeriod"/>
            </a:pPr>
            <a:r>
              <a:rPr lang="en-IN" sz="1300" dirty="0">
                <a:effectLst/>
                <a:latin typeface="Arial" panose="020B0604020202020204" pitchFamily="34" charset="0"/>
                <a:cs typeface="Arial" panose="020B0604020202020204" pitchFamily="34" charset="0"/>
              </a:rPr>
              <a:t>Resistance to change (</a:t>
            </a:r>
            <a:r>
              <a:rPr lang="en-IN" sz="1300" dirty="0">
                <a:latin typeface="Arial" panose="020B0604020202020204" pitchFamily="34" charset="0"/>
                <a:cs typeface="Arial" panose="020B0604020202020204" pitchFamily="34" charset="0"/>
              </a:rPr>
              <a:t>Inadequate User Adoption &amp; Training</a:t>
            </a:r>
            <a:r>
              <a:rPr lang="en-IN" sz="1300" dirty="0">
                <a:effectLst/>
                <a:latin typeface="Arial" panose="020B0604020202020204" pitchFamily="34" charset="0"/>
                <a:cs typeface="Arial" panose="020B0604020202020204" pitchFamily="34" charset="0"/>
              </a:rPr>
              <a:t>).</a:t>
            </a:r>
          </a:p>
          <a:p>
            <a:pPr marL="342900" indent="-342900">
              <a:buAutoNum type="arabicPeriod"/>
            </a:pPr>
            <a:r>
              <a:rPr lang="en-IN" sz="1300" dirty="0">
                <a:latin typeface="Arial" panose="020B0604020202020204" pitchFamily="34" charset="0"/>
                <a:cs typeface="Arial" panose="020B0604020202020204" pitchFamily="34" charset="0"/>
              </a:rPr>
              <a:t>Difficulty in Quantifying ROI (cost justification).</a:t>
            </a:r>
          </a:p>
          <a:p>
            <a:pPr marL="342900" indent="-342900">
              <a:buAutoNum type="arabicPeriod"/>
            </a:pPr>
            <a:r>
              <a:rPr lang="en-IN" sz="1300" dirty="0">
                <a:effectLst/>
                <a:latin typeface="Arial" panose="020B0604020202020204" pitchFamily="34" charset="0"/>
                <a:cs typeface="Arial" panose="020B0604020202020204" pitchFamily="34" charset="0"/>
              </a:rPr>
              <a:t>Integration challenges with existing systems.</a:t>
            </a:r>
          </a:p>
          <a:p>
            <a:pPr marL="342900" indent="-342900">
              <a:buAutoNum type="arabicPeriod"/>
            </a:pPr>
            <a:r>
              <a:rPr lang="en-IN" sz="1300" dirty="0">
                <a:latin typeface="Arial" panose="020B0604020202020204" pitchFamily="34" charset="0"/>
                <a:cs typeface="Arial" panose="020B0604020202020204" pitchFamily="34" charset="0"/>
              </a:rPr>
              <a:t>Compliance and regulatory risks.</a:t>
            </a:r>
          </a:p>
          <a:p>
            <a:pPr marL="342900" indent="-342900">
              <a:buAutoNum type="arabicPeriod"/>
            </a:pPr>
            <a:r>
              <a:rPr lang="en-IN" sz="1300" dirty="0">
                <a:effectLst/>
                <a:latin typeface="Arial" panose="020B0604020202020204" pitchFamily="34" charset="0"/>
                <a:cs typeface="Arial" panose="020B0604020202020204" pitchFamily="34" charset="0"/>
              </a:rPr>
              <a:t>Data Migration and Accuracy.</a:t>
            </a:r>
          </a:p>
          <a:p>
            <a:pPr marL="342900" indent="-342900">
              <a:buAutoNum type="arabicPeriod"/>
            </a:pPr>
            <a:r>
              <a:rPr lang="en-IN" sz="1300" dirty="0">
                <a:latin typeface="Arial" panose="020B0604020202020204" pitchFamily="34" charset="0"/>
                <a:cs typeface="Arial" panose="020B0604020202020204" pitchFamily="34" charset="0"/>
              </a:rPr>
              <a:t>Scope Creep</a:t>
            </a:r>
          </a:p>
          <a:p>
            <a:pPr marL="342900" indent="-342900">
              <a:buAutoNum type="arabicPeriod"/>
            </a:pPr>
            <a:r>
              <a:rPr lang="en-IN" sz="1300" dirty="0">
                <a:latin typeface="Arial" panose="020B0604020202020204" pitchFamily="34" charset="0"/>
                <a:cs typeface="Arial" panose="020B0604020202020204" pitchFamily="34" charset="0"/>
              </a:rPr>
              <a:t>Stakeholder Misalignment</a:t>
            </a:r>
          </a:p>
          <a:p>
            <a:pPr marL="342900" indent="-342900">
              <a:buAutoNum type="arabicPeriod"/>
            </a:pPr>
            <a:r>
              <a:rPr lang="en-IN" sz="1300" dirty="0">
                <a:latin typeface="Arial" panose="020B0604020202020204" pitchFamily="34" charset="0"/>
                <a:cs typeface="Arial" panose="020B0604020202020204" pitchFamily="34" charset="0"/>
              </a:rPr>
              <a:t>Resource Availability</a:t>
            </a:r>
          </a:p>
          <a:p>
            <a:pPr marL="342900" indent="-342900">
              <a:buAutoNum type="arabicPeriod"/>
            </a:pPr>
            <a:r>
              <a:rPr lang="en-IN" sz="1300" dirty="0">
                <a:latin typeface="Arial" panose="020B0604020202020204" pitchFamily="34" charset="0"/>
                <a:cs typeface="Arial" panose="020B0604020202020204" pitchFamily="34" charset="0"/>
              </a:rPr>
              <a:t>Technical risks such as Platform Limitations, System Downtime/Server Failures</a:t>
            </a:r>
          </a:p>
          <a:p>
            <a:pPr marL="342900" indent="-342900">
              <a:buAutoNum type="arabicPeriod"/>
            </a:pPr>
            <a:endParaRPr lang="en-IN" sz="1300" dirty="0">
              <a:latin typeface="Arial" panose="020B0604020202020204" pitchFamily="34" charset="0"/>
              <a:cs typeface="Arial" panose="020B0604020202020204" pitchFamily="34" charset="0"/>
            </a:endParaRPr>
          </a:p>
          <a:p>
            <a:pPr marL="342900" indent="-342900">
              <a:buAutoNum type="arabicPeriod"/>
            </a:pPr>
            <a:endParaRPr lang="en-IN" sz="1300" dirty="0">
              <a:effectLst/>
              <a:latin typeface="Arial" panose="020B0604020202020204" pitchFamily="34" charset="0"/>
              <a:cs typeface="Arial" panose="020B0604020202020204" pitchFamily="34" charset="0"/>
            </a:endParaRPr>
          </a:p>
          <a:p>
            <a:pPr marL="285750" indent="-285750">
              <a:buFont typeface="Wingdings" pitchFamily="2" charset="2"/>
              <a:buChar char="Ø"/>
            </a:pPr>
            <a:r>
              <a:rPr lang="en-IN" sz="1300" b="1" dirty="0">
                <a:latin typeface="Arial" panose="020B0604020202020204" pitchFamily="34" charset="0"/>
                <a:cs typeface="Arial" panose="020B0604020202020204" pitchFamily="34" charset="0"/>
              </a:rPr>
              <a:t>Dependencies</a:t>
            </a:r>
            <a:r>
              <a:rPr lang="en-IN" sz="1300" dirty="0">
                <a:latin typeface="Arial" panose="020B0604020202020204" pitchFamily="34" charset="0"/>
                <a:cs typeface="Arial" panose="020B0604020202020204" pitchFamily="34" charset="0"/>
              </a:rPr>
              <a:t> – </a:t>
            </a:r>
          </a:p>
          <a:p>
            <a:pPr marL="342900" indent="-342900">
              <a:buAutoNum type="arabicPeriod"/>
            </a:pPr>
            <a:r>
              <a:rPr lang="en-IN" sz="1300" dirty="0">
                <a:effectLst/>
                <a:latin typeface="Arial" panose="020B0604020202020204" pitchFamily="34" charset="0"/>
                <a:cs typeface="Arial" panose="020B0604020202020204" pitchFamily="34" charset="0"/>
              </a:rPr>
              <a:t>Availability of subject matter expert (SME)</a:t>
            </a:r>
          </a:p>
          <a:p>
            <a:pPr marL="342900" indent="-342900">
              <a:buAutoNum type="arabicPeriod"/>
            </a:pPr>
            <a:r>
              <a:rPr lang="en-IN" sz="1300" dirty="0">
                <a:latin typeface="Arial" panose="020B0604020202020204" pitchFamily="34" charset="0"/>
                <a:cs typeface="Arial" panose="020B0604020202020204" pitchFamily="34" charset="0"/>
              </a:rPr>
              <a:t>Dependency on Stakeholder Availability</a:t>
            </a:r>
          </a:p>
          <a:p>
            <a:pPr marL="342900" indent="-342900">
              <a:buAutoNum type="arabicPeriod"/>
            </a:pPr>
            <a:r>
              <a:rPr lang="en-IN" sz="1300" dirty="0">
                <a:latin typeface="Arial" panose="020B0604020202020204" pitchFamily="34" charset="0"/>
                <a:cs typeface="Arial" panose="020B0604020202020204" pitchFamily="34" charset="0"/>
              </a:rPr>
              <a:t>Integration with existing financial and data management systems</a:t>
            </a:r>
          </a:p>
          <a:p>
            <a:pPr marL="342900" indent="-342900">
              <a:buAutoNum type="arabicPeriod"/>
            </a:pPr>
            <a:r>
              <a:rPr lang="en-IN" sz="1300" dirty="0">
                <a:latin typeface="Arial" panose="020B0604020202020204" pitchFamily="34" charset="0"/>
                <a:cs typeface="Arial" panose="020B0604020202020204" pitchFamily="34" charset="0"/>
              </a:rPr>
              <a:t>Data Availability from External Sources</a:t>
            </a:r>
          </a:p>
          <a:p>
            <a:pPr marL="342900" indent="-342900">
              <a:buAutoNum type="arabicPeriod"/>
            </a:pPr>
            <a:r>
              <a:rPr lang="en-IN" sz="1300" dirty="0">
                <a:latin typeface="Arial" panose="020B0604020202020204" pitchFamily="34" charset="0"/>
                <a:cs typeface="Arial" panose="020B0604020202020204" pitchFamily="34" charset="0"/>
              </a:rPr>
              <a:t>Dependency on Third-Party Tools/Software</a:t>
            </a:r>
          </a:p>
          <a:p>
            <a:pPr marL="342900" indent="-342900">
              <a:buAutoNum type="arabicPeriod"/>
            </a:pPr>
            <a:r>
              <a:rPr lang="en-IN" sz="1300" dirty="0">
                <a:latin typeface="Arial" panose="020B0604020202020204" pitchFamily="34" charset="0"/>
                <a:cs typeface="Arial" panose="020B0604020202020204" pitchFamily="34" charset="0"/>
              </a:rPr>
              <a:t>Regulatory changes during implementation.</a:t>
            </a:r>
          </a:p>
          <a:p>
            <a:pPr marL="342900" indent="-342900">
              <a:buAutoNum type="arabicPeriod"/>
            </a:pPr>
            <a:r>
              <a:rPr lang="en-IN" sz="1300" dirty="0">
                <a:latin typeface="Arial" panose="020B0604020202020204" pitchFamily="34" charset="0"/>
                <a:cs typeface="Arial" panose="020B0604020202020204" pitchFamily="34" charset="0"/>
              </a:rPr>
              <a:t>Dependency on IT Infrastructure and Integration</a:t>
            </a:r>
            <a:endParaRPr lang="en-IN" sz="1300" dirty="0">
              <a:effectLst/>
              <a:latin typeface="Arial" panose="020B0604020202020204" pitchFamily="34" charset="0"/>
              <a:cs typeface="Arial" panose="020B0604020202020204" pitchFamily="34" charset="0"/>
            </a:endParaRPr>
          </a:p>
          <a:p>
            <a:endParaRPr lang="en-US"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262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BF56C-FB8B-C8F3-1742-E5849B07A2DC}"/>
            </a:ext>
          </a:extLst>
        </p:cNvPr>
        <p:cNvGrpSpPr/>
        <p:nvPr/>
      </p:nvGrpSpPr>
      <p:grpSpPr>
        <a:xfrm>
          <a:off x="0" y="0"/>
          <a:ext cx="0" cy="0"/>
          <a:chOff x="0" y="0"/>
          <a:chExt cx="0" cy="0"/>
        </a:xfrm>
      </p:grpSpPr>
      <p:pic>
        <p:nvPicPr>
          <p:cNvPr id="4" name="Picture 3" descr="Low Angle View Of Clouds In Sky">
            <a:extLst>
              <a:ext uri="{FF2B5EF4-FFF2-40B4-BE49-F238E27FC236}">
                <a16:creationId xmlns:a16="http://schemas.microsoft.com/office/drawing/2014/main" id="{B90F1825-3675-6DE4-ECD0-1229D6D27204}"/>
              </a:ext>
            </a:extLst>
          </p:cNvPr>
          <p:cNvPicPr>
            <a:picLocks noChangeAspect="1"/>
          </p:cNvPicPr>
          <p:nvPr/>
        </p:nvPicPr>
        <p:blipFill>
          <a:blip r:embed="rId2">
            <a:duotone>
              <a:prstClr val="black"/>
              <a:schemeClr val="bg1">
                <a:tint val="45000"/>
                <a:satMod val="400000"/>
              </a:schemeClr>
            </a:duotone>
            <a:alphaModFix amt="10000"/>
          </a:blip>
          <a:srcRect t="5715" b="10016"/>
          <a:stretch/>
        </p:blipFill>
        <p:spPr>
          <a:xfrm>
            <a:off x="20" y="-1"/>
            <a:ext cx="12191980" cy="6858000"/>
          </a:xfrm>
          <a:prstGeom prst="rect">
            <a:avLst/>
          </a:prstGeom>
        </p:spPr>
      </p:pic>
      <p:sp>
        <p:nvSpPr>
          <p:cNvPr id="2" name="TextBox 1">
            <a:extLst>
              <a:ext uri="{FF2B5EF4-FFF2-40B4-BE49-F238E27FC236}">
                <a16:creationId xmlns:a16="http://schemas.microsoft.com/office/drawing/2014/main" id="{4CB062CE-538D-09D6-0879-DD7179F513A8}"/>
              </a:ext>
            </a:extLst>
          </p:cNvPr>
          <p:cNvSpPr txBox="1"/>
          <p:nvPr/>
        </p:nvSpPr>
        <p:spPr>
          <a:xfrm>
            <a:off x="903889" y="966951"/>
            <a:ext cx="9343697" cy="1546577"/>
          </a:xfrm>
          <a:prstGeom prst="rect">
            <a:avLst/>
          </a:prstGeom>
          <a:noFill/>
        </p:spPr>
        <p:txBody>
          <a:bodyPr wrap="square" rtlCol="0">
            <a:spAutoFit/>
          </a:bodyPr>
          <a:lstStyle/>
          <a:p>
            <a:r>
              <a:rPr lang="en-US" sz="1350" b="1" dirty="0"/>
              <a:t>To be completed by Appropriate Manager:</a:t>
            </a:r>
          </a:p>
          <a:p>
            <a:endParaRPr lang="en-US" sz="1350" b="1" dirty="0"/>
          </a:p>
          <a:p>
            <a:endParaRPr lang="en-US" sz="1350" b="1" dirty="0"/>
          </a:p>
          <a:p>
            <a:r>
              <a:rPr lang="en-US" sz="1350" b="1" dirty="0"/>
              <a:t>Project Sponsor:</a:t>
            </a:r>
          </a:p>
          <a:p>
            <a:endParaRPr lang="en-US" sz="1350" b="1" dirty="0"/>
          </a:p>
          <a:p>
            <a:endParaRPr lang="en-US" sz="1350" b="1" dirty="0"/>
          </a:p>
          <a:p>
            <a:r>
              <a:rPr lang="en-US" sz="1350" b="1" dirty="0"/>
              <a:t>Project Manager:</a:t>
            </a:r>
          </a:p>
        </p:txBody>
      </p:sp>
    </p:spTree>
    <p:extLst>
      <p:ext uri="{BB962C8B-B14F-4D97-AF65-F5344CB8AC3E}">
        <p14:creationId xmlns:p14="http://schemas.microsoft.com/office/powerpoint/2010/main" val="3542882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135</TotalTime>
  <Words>1604</Words>
  <Application>Microsoft Macintosh PowerPoint</Application>
  <PresentationFormat>Widescreen</PresentationFormat>
  <Paragraphs>182</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Helvetica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Shyamal Dhamgaye</dc:creator>
  <cp:lastModifiedBy>Shyamal Dhamgaye</cp:lastModifiedBy>
  <cp:revision>2</cp:revision>
  <dcterms:created xsi:type="dcterms:W3CDTF">2025-01-16T06:30:56Z</dcterms:created>
  <dcterms:modified xsi:type="dcterms:W3CDTF">2025-01-16T08:46:00Z</dcterms:modified>
</cp:coreProperties>
</file>