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3"/>
    <p:sldId id="279" r:id="rId4"/>
    <p:sldId id="264" r:id="rId5"/>
    <p:sldId id="258" r:id="rId6"/>
    <p:sldId id="257" r:id="rId7"/>
    <p:sldId id="263" r:id="rId8"/>
    <p:sldId id="259" r:id="rId9"/>
    <p:sldId id="276" r:id="rId10"/>
    <p:sldId id="261" r:id="rId11"/>
    <p:sldId id="27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notesMaster" Target="notesMasters/notes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1524000" y="215900"/>
            <a:ext cx="8248650" cy="1421130"/>
          </a:xfrm>
        </p:spPr>
        <p:txBody>
          <a:bodyPr>
            <a:normAutofit fontScale="90000"/>
          </a:bodyPr>
          <a:p>
            <a:pPr algn="l"/>
            <a:r>
              <a:rPr lang="en-IN" altLang="en-US" sz="1200" b="1">
                <a:latin typeface="Calibri" panose="020F0502020204030204" charset="0"/>
                <a:cs typeface="Calibri" panose="020F0502020204030204" charset="0"/>
              </a:rPr>
              <a:t>Project Title : E-commerce Application</a:t>
            </a:r>
            <a:br>
              <a:rPr lang="en-IN" altLang="en-US" sz="1200" b="1">
                <a:latin typeface="Calibri" panose="020F0502020204030204" charset="0"/>
                <a:cs typeface="Calibri" panose="020F0502020204030204" charset="0"/>
              </a:rPr>
            </a:br>
            <a:br>
              <a:rPr lang="en-IN" altLang="en-US" sz="1200" b="1">
                <a:latin typeface="Calibri" panose="020F0502020204030204" charset="0"/>
                <a:cs typeface="Calibri" panose="020F0502020204030204" charset="0"/>
              </a:rPr>
            </a:br>
            <a:r>
              <a:rPr lang="en-IN" altLang="en-US" sz="1200" b="1">
                <a:latin typeface="Calibri" panose="020F0502020204030204" charset="0"/>
                <a:cs typeface="Calibri" panose="020F0502020204030204" charset="0"/>
              </a:rPr>
              <a:t>Prepared By: Diksha Rajendra Tupe                                                                                                                    Date: 3/1/2025</a:t>
            </a:r>
            <a:br>
              <a:rPr lang="en-IN" altLang="en-US" sz="1200" b="1">
                <a:latin typeface="Calibri" panose="020F0502020204030204" charset="0"/>
                <a:cs typeface="Calibri" panose="020F0502020204030204" charset="0"/>
              </a:rPr>
            </a:br>
            <a:br>
              <a:rPr lang="en-IN" altLang="en-US" sz="1200" b="1">
                <a:latin typeface="Calibri" panose="020F0502020204030204" charset="0"/>
                <a:cs typeface="Calibri" panose="020F0502020204030204" charset="0"/>
              </a:rPr>
            </a:br>
            <a:br>
              <a:rPr lang="en-IN" altLang="en-US" sz="1200" b="1">
                <a:latin typeface="Calibri" panose="020F0502020204030204" charset="0"/>
                <a:cs typeface="Calibri" panose="020F0502020204030204" charset="0"/>
              </a:rPr>
            </a:br>
            <a:br>
              <a:rPr lang="en-IN" altLang="en-US" sz="1200" b="1">
                <a:latin typeface="Calibri" panose="020F0502020204030204" charset="0"/>
                <a:cs typeface="Calibri" panose="020F0502020204030204" charset="0"/>
              </a:rPr>
            </a:br>
            <a:br>
              <a:rPr lang="en-IN" altLang="en-US" sz="1200" b="1">
                <a:latin typeface="Calibri" panose="020F0502020204030204" charset="0"/>
                <a:cs typeface="Calibri" panose="020F0502020204030204" charset="0"/>
              </a:rPr>
            </a:br>
            <a:endParaRPr lang="en-IN" altLang="en-US" sz="1200" b="1">
              <a:latin typeface="Calibri" panose="020F0502020204030204" charset="0"/>
              <a:cs typeface="Calibri" panose="020F0502020204030204" charset="0"/>
            </a:endParaRPr>
          </a:p>
        </p:txBody>
      </p:sp>
      <p:sp>
        <p:nvSpPr>
          <p:cNvPr id="3" name="Subtitle 2"/>
          <p:cNvSpPr>
            <a:spLocks noGrp="1"/>
          </p:cNvSpPr>
          <p:nvPr>
            <p:ph type="subTitle" idx="1"/>
          </p:nvPr>
        </p:nvSpPr>
        <p:spPr>
          <a:xfrm>
            <a:off x="1498600" y="1110615"/>
            <a:ext cx="8216265" cy="5431790"/>
          </a:xfrm>
        </p:spPr>
        <p:txBody>
          <a:bodyPr>
            <a:normAutofit lnSpcReduction="20000"/>
          </a:bodyPr>
          <a:p>
            <a:pPr algn="l"/>
            <a:endParaRPr lang="en-IN" altLang="en-US" sz="1200" b="1">
              <a:latin typeface="Calibri" panose="020F0502020204030204" charset="0"/>
              <a:cs typeface="Calibri" panose="020F0502020204030204" charset="0"/>
            </a:endParaRPr>
          </a:p>
          <a:p>
            <a:pPr algn="l"/>
            <a:endParaRPr lang="en-IN" altLang="en-US" sz="1200" b="1">
              <a:latin typeface="Calibri" panose="020F0502020204030204" charset="0"/>
              <a:cs typeface="Calibri" panose="020F0502020204030204" charset="0"/>
            </a:endParaRPr>
          </a:p>
          <a:p>
            <a:pPr algn="l"/>
            <a:r>
              <a:rPr lang="en-IN" altLang="en-US" sz="1200" b="1">
                <a:latin typeface="Calibri" panose="020F0502020204030204" charset="0"/>
                <a:cs typeface="Calibri" panose="020F0502020204030204" charset="0"/>
              </a:rPr>
              <a:t>                                                                                          </a:t>
            </a:r>
            <a:r>
              <a:rPr lang="en-IN" altLang="en-US" sz="1200" b="1">
                <a:solidFill>
                  <a:srgbClr val="92D050"/>
                </a:solidFill>
                <a:latin typeface="Calibri" panose="020F0502020204030204" charset="0"/>
                <a:cs typeface="Calibri" panose="020F0502020204030204" charset="0"/>
              </a:rPr>
              <a:t> </a:t>
            </a:r>
            <a:r>
              <a:rPr lang="en-IN" altLang="en-US" b="1">
                <a:solidFill>
                  <a:srgbClr val="92D050"/>
                </a:solidFill>
                <a:latin typeface="Calibri" panose="020F0502020204030204" charset="0"/>
                <a:cs typeface="Calibri" panose="020F0502020204030204" charset="0"/>
              </a:rPr>
              <a:t> SITUATION</a:t>
            </a:r>
            <a:endParaRPr lang="en-IN" altLang="en-US" b="1">
              <a:solidFill>
                <a:srgbClr val="92D050"/>
              </a:solidFill>
              <a:latin typeface="Calibri" panose="020F0502020204030204" charset="0"/>
              <a:cs typeface="Calibri" panose="020F0502020204030204" charset="0"/>
            </a:endParaRPr>
          </a:p>
          <a:p>
            <a:pPr algn="l"/>
            <a:endParaRPr lang="en-IN" altLang="en-US" b="1">
              <a:latin typeface="Calibri" panose="020F0502020204030204" charset="0"/>
              <a:cs typeface="Calibri" panose="020F0502020204030204" charset="0"/>
            </a:endParaRPr>
          </a:p>
          <a:p>
            <a:pPr algn="l"/>
            <a:r>
              <a:rPr lang="en-IN" altLang="en-US"/>
              <a:t>1. E</a:t>
            </a:r>
            <a:r>
              <a:rPr lang="en-US" altLang="en-US"/>
              <a:t>-commerce provides a gateway to reach a broader consumer base, utilize cost-effective marketing channels, and explore opportunities for expansion in various categories and geographical regions. </a:t>
            </a:r>
            <a:endParaRPr lang="en-US" altLang="en-US"/>
          </a:p>
          <a:p>
            <a:pPr algn="l"/>
            <a:r>
              <a:rPr lang="en-IN" altLang="en-US"/>
              <a:t>2. </a:t>
            </a:r>
            <a:r>
              <a:rPr lang="en-US" altLang="en-US"/>
              <a:t>For consumers, e-commerce brings unparalleled convenience and accessibility. With a few clicks, consumers can compare prices, browse a diverse range of products, and purchase from the comfort of their homes.</a:t>
            </a:r>
            <a:endParaRPr lang="en-US" altLang="en-US"/>
          </a:p>
          <a:p>
            <a:pPr algn="l"/>
            <a:r>
              <a:rPr lang="en-IN" altLang="en-US"/>
              <a:t>3.</a:t>
            </a:r>
            <a:r>
              <a:rPr lang="en-US" altLang="en-US"/>
              <a:t> Additionally, e-commerce platforms often offer competitive pricing, discounts, and deals, enabling consumers to save money on their purchases. Moreover, personalized recommendations and tailored shopping experiences enhance customer satisfaction, fostering long-term loyalty and engagement.</a:t>
            </a:r>
            <a:endParaRPr lang="en-US" altLang="en-US"/>
          </a:p>
        </p:txBody>
      </p:sp>
      <p:cxnSp>
        <p:nvCxnSpPr>
          <p:cNvPr id="17" name="Straight Connector 16"/>
          <p:cNvCxnSpPr>
            <a:stCxn id="16" idx="1"/>
            <a:endCxn id="16" idx="3"/>
          </p:cNvCxnSpPr>
          <p:nvPr/>
        </p:nvCxnSpPr>
        <p:spPr>
          <a:xfrm>
            <a:off x="1473200" y="577850"/>
            <a:ext cx="7620000" cy="0"/>
          </a:xfrm>
          <a:prstGeom prst="line">
            <a:avLst/>
          </a:prstGeom>
        </p:spPr>
        <p:style>
          <a:lnRef idx="2">
            <a:prstClr val="black"/>
          </a:lnRef>
          <a:fillRef idx="0">
            <a:srgbClr val="FFFFFF"/>
          </a:fillRef>
          <a:effectRef idx="0">
            <a:srgbClr val="FFFFFF"/>
          </a:effectRef>
          <a:fontRef idx="minor">
            <a:schemeClr val="tx1"/>
          </a:fontRef>
        </p:style>
      </p:cxnSp>
      <p:cxnSp>
        <p:nvCxnSpPr>
          <p:cNvPr id="18" name="Straight Connector 17"/>
          <p:cNvCxnSpPr/>
          <p:nvPr/>
        </p:nvCxnSpPr>
        <p:spPr>
          <a:xfrm>
            <a:off x="7301230" y="568325"/>
            <a:ext cx="0" cy="414655"/>
          </a:xfrm>
          <a:prstGeom prst="line">
            <a:avLst/>
          </a:prstGeom>
        </p:spPr>
        <p:style>
          <a:lnRef idx="2">
            <a:prstClr val="black"/>
          </a:lnRef>
          <a:fillRef idx="0">
            <a:srgbClr val="FFFFFF"/>
          </a:fillRef>
          <a:effectRef idx="0">
            <a:srgbClr val="FFFFFF"/>
          </a:effectRef>
          <a:fontRef idx="minor">
            <a:schemeClr val="tx1"/>
          </a:fontRef>
        </p:style>
      </p:cxnSp>
      <p:cxnSp>
        <p:nvCxnSpPr>
          <p:cNvPr id="6" name="Straight Connector 5"/>
          <p:cNvCxnSpPr>
            <a:stCxn id="2" idx="1"/>
          </p:cNvCxnSpPr>
          <p:nvPr/>
        </p:nvCxnSpPr>
        <p:spPr>
          <a:xfrm>
            <a:off x="1524000" y="926465"/>
            <a:ext cx="7590790" cy="27940"/>
          </a:xfrm>
          <a:prstGeom prst="line">
            <a:avLst/>
          </a:prstGeom>
        </p:spPr>
        <p:style>
          <a:lnRef idx="2">
            <a:prstClr val="black"/>
          </a:lnRef>
          <a:fillRef idx="0">
            <a:srgbClr val="FFFFFF"/>
          </a:fillRef>
          <a:effectRef idx="0">
            <a:srgbClr val="FFFFFF"/>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1326515"/>
            <a:ext cx="10515600" cy="4351338"/>
          </a:xfrm>
        </p:spPr>
        <p:txBody>
          <a:bodyPr/>
          <a:p>
            <a:pPr marL="0" indent="0">
              <a:buNone/>
            </a:pPr>
            <a:r>
              <a:rPr lang="en-IN" altLang="en-US" sz="4400">
                <a:solidFill>
                  <a:schemeClr val="accent6"/>
                </a:solidFill>
              </a:rPr>
              <a:t>                          THANK YOU !!!</a:t>
            </a:r>
            <a:endParaRPr lang="en-IN" altLang="en-US" sz="4400">
              <a:solidFill>
                <a:schemeClr val="accent6"/>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IN" altLang="en-US"/>
              <a:t>                            </a:t>
            </a:r>
            <a:r>
              <a:rPr lang="en-IN" altLang="en-US">
                <a:solidFill>
                  <a:srgbClr val="00B050"/>
                </a:solidFill>
              </a:rPr>
              <a:t>PROBLEM</a:t>
            </a:r>
            <a:endParaRPr lang="en-IN" altLang="en-US">
              <a:solidFill>
                <a:srgbClr val="00B050"/>
              </a:solidFill>
            </a:endParaRPr>
          </a:p>
        </p:txBody>
      </p:sp>
      <p:sp>
        <p:nvSpPr>
          <p:cNvPr id="3" name="Content Placeholder 2"/>
          <p:cNvSpPr>
            <a:spLocks noGrp="1"/>
          </p:cNvSpPr>
          <p:nvPr>
            <p:ph idx="1"/>
          </p:nvPr>
        </p:nvSpPr>
        <p:spPr/>
        <p:txBody>
          <a:bodyPr>
            <a:normAutofit fontScale="90000" lnSpcReduction="20000"/>
          </a:bodyPr>
          <a:p>
            <a:pPr algn="l"/>
            <a:r>
              <a:rPr lang="en-IN" altLang="en-US">
                <a:sym typeface="+mn-ea"/>
              </a:rPr>
              <a:t>1.</a:t>
            </a:r>
            <a:r>
              <a:rPr lang="en-US">
                <a:sym typeface="+mn-ea"/>
              </a:rPr>
              <a:t>Data security</a:t>
            </a:r>
            <a:r>
              <a:rPr lang="en-IN" altLang="en-US">
                <a:sym typeface="+mn-ea"/>
              </a:rPr>
              <a:t>:</a:t>
            </a:r>
            <a:r>
              <a:rPr lang="en-US">
                <a:sym typeface="+mn-ea"/>
              </a:rPr>
              <a:t>Data breaches are a major issue for e-commerce businesses, and protecting data can be expensive. </a:t>
            </a:r>
            <a:endParaRPr lang="en-US"/>
          </a:p>
          <a:p>
            <a:pPr algn="l"/>
            <a:r>
              <a:rPr lang="en-IN" altLang="en-US">
                <a:sym typeface="+mn-ea"/>
              </a:rPr>
              <a:t>2.</a:t>
            </a:r>
            <a:r>
              <a:rPr lang="en-US">
                <a:sym typeface="+mn-ea"/>
              </a:rPr>
              <a:t>Customer retention</a:t>
            </a:r>
            <a:r>
              <a:rPr lang="en-IN" altLang="en-US">
                <a:sym typeface="+mn-ea"/>
              </a:rPr>
              <a:t>:</a:t>
            </a:r>
            <a:r>
              <a:rPr lang="en-US">
                <a:sym typeface="+mn-ea"/>
              </a:rPr>
              <a:t>Customers have many options, so it can be difficult to retain them. Many e-commerce businesses have around 25-30% returning customers. </a:t>
            </a:r>
            <a:endParaRPr lang="en-US"/>
          </a:p>
          <a:p>
            <a:pPr algn="l"/>
            <a:r>
              <a:rPr lang="en-IN" altLang="en-US">
                <a:sym typeface="+mn-ea"/>
              </a:rPr>
              <a:t>3.</a:t>
            </a:r>
            <a:r>
              <a:rPr lang="en-US">
                <a:sym typeface="+mn-ea"/>
              </a:rPr>
              <a:t>Data privacy</a:t>
            </a:r>
            <a:r>
              <a:rPr lang="en-IN" altLang="en-US">
                <a:sym typeface="+mn-ea"/>
              </a:rPr>
              <a:t>:</a:t>
            </a:r>
            <a:r>
              <a:rPr lang="en-US">
                <a:sym typeface="+mn-ea"/>
              </a:rPr>
              <a:t>AI algorithms use customer data to create personalized experiences, but this can raise concerns about privacy and data protection. </a:t>
            </a:r>
            <a:endParaRPr lang="en-US"/>
          </a:p>
          <a:p>
            <a:pPr algn="l"/>
            <a:r>
              <a:rPr lang="en-IN" altLang="en-US">
                <a:sym typeface="+mn-ea"/>
              </a:rPr>
              <a:t>4.</a:t>
            </a:r>
            <a:r>
              <a:rPr lang="en-US">
                <a:sym typeface="+mn-ea"/>
              </a:rPr>
              <a:t>Legal issues</a:t>
            </a:r>
            <a:r>
              <a:rPr lang="en-IN" altLang="en-US">
                <a:sym typeface="+mn-ea"/>
              </a:rPr>
              <a:t>:</a:t>
            </a:r>
            <a:r>
              <a:rPr lang="en-US">
                <a:sym typeface="+mn-ea"/>
              </a:rPr>
              <a:t>E-commerce businesses must comply with legal and regulatory requirements, such as data privacy, consumer protection, and tax laws. Non-compliance can lead to fines and legal issues. </a:t>
            </a:r>
            <a:endParaRPr lang="en-US"/>
          </a:p>
          <a:p>
            <a:pPr algn="l"/>
            <a:r>
              <a:rPr lang="en-IN" altLang="en-US">
                <a:sym typeface="+mn-ea"/>
              </a:rPr>
              <a:t>5.</a:t>
            </a:r>
            <a:r>
              <a:rPr lang="en-US">
                <a:sym typeface="+mn-ea"/>
              </a:rPr>
              <a:t>Shopping cart abandonment</a:t>
            </a:r>
            <a:r>
              <a:rPr lang="en-IN" altLang="en-US">
                <a:sym typeface="+mn-ea"/>
              </a:rPr>
              <a:t>:</a:t>
            </a:r>
            <a:r>
              <a:rPr lang="en-US">
                <a:sym typeface="+mn-ea"/>
              </a:rPr>
              <a:t>The average e-commerce store loses over 75% of its sales due to cart abandonment. Other problems that e-commerce applications face include:</a:t>
            </a:r>
            <a:endParaRPr lang="en-US"/>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p:nvPr>
            <p:ph idx="1"/>
          </p:nvPr>
        </p:nvSpPr>
        <p:spPr>
          <a:xfrm>
            <a:off x="1030605" y="1540510"/>
            <a:ext cx="10323195" cy="5153025"/>
          </a:xfrm>
        </p:spPr>
        <p:txBody>
          <a:bodyPr>
            <a:normAutofit fontScale="90000" lnSpcReduction="20000"/>
          </a:bodyPr>
          <a:p>
            <a:pPr marL="0" indent="0">
              <a:buNone/>
            </a:pPr>
            <a:endParaRPr lang="en-IN" altLang="en-US" b="1"/>
          </a:p>
          <a:p>
            <a:r>
              <a:rPr lang="en-IN" altLang="en-US"/>
              <a:t>Increased Reach: They allow businesses to reach a global audience, expanding their customer base beyond geographical limitations.</a:t>
            </a:r>
            <a:endParaRPr lang="en-IN" altLang="en-US"/>
          </a:p>
          <a:p>
            <a:r>
              <a:rPr lang="en-IN" altLang="en-US"/>
              <a:t>Convenient Shopping Experience: They provide customers with a seamless shopping experience, allowing them to shop from anywhere at any time.</a:t>
            </a:r>
            <a:endParaRPr lang="en-IN" altLang="en-US"/>
          </a:p>
          <a:p>
            <a:r>
              <a:rPr lang="en-IN" altLang="en-US"/>
              <a:t>Improved Sales and Revenue: They make it easier for businesses to sell products and services, leading to increased sales and revenue.</a:t>
            </a:r>
            <a:endParaRPr lang="en-IN" altLang="en-US"/>
          </a:p>
          <a:p>
            <a:r>
              <a:rPr lang="en-IN" altLang="en-US"/>
              <a:t>Cost-Effective: They can help businesses reduce their costs by eliminating the need for physical storefronts and associated overhead costs.</a:t>
            </a:r>
            <a:endParaRPr lang="en-IN" altLang="en-US"/>
          </a:p>
          <a:p>
            <a:r>
              <a:rPr lang="en-IN" altLang="en-US"/>
              <a:t>Better Customer Insights: They offer businesses access to valuable customer data and insights, allowing them to understand customer behavior and preferences better.</a:t>
            </a:r>
            <a:endParaRPr lang="en-IN" altLang="en-US"/>
          </a:p>
          <a:p>
            <a:r>
              <a:rPr lang="en-IN" altLang="en-US"/>
              <a:t>Increased Product Visibility: They make it easy for businesses to display or showcase their products to a large audience, increasing their visibility and attracting new customers.</a:t>
            </a:r>
            <a:endParaRPr lang="en-IN" altLang="en-US"/>
          </a:p>
          <a:p>
            <a:pPr marL="0" indent="0">
              <a:buNone/>
            </a:pPr>
            <a:endParaRPr lang="en-IN" altLang="en-US"/>
          </a:p>
          <a:p>
            <a:pPr marL="0" indent="0">
              <a:buNone/>
            </a:pPr>
            <a:endParaRPr lang="en-IN" altLang="en-US"/>
          </a:p>
        </p:txBody>
      </p:sp>
      <p:sp>
        <p:nvSpPr>
          <p:cNvPr id="3" name="Text Box 2"/>
          <p:cNvSpPr txBox="1"/>
          <p:nvPr/>
        </p:nvSpPr>
        <p:spPr>
          <a:xfrm>
            <a:off x="4089400" y="713105"/>
            <a:ext cx="4064000" cy="583565"/>
          </a:xfrm>
          <a:prstGeom prst="rect">
            <a:avLst/>
          </a:prstGeom>
          <a:noFill/>
        </p:spPr>
        <p:txBody>
          <a:bodyPr wrap="square" rtlCol="0">
            <a:spAutoFit/>
          </a:bodyPr>
          <a:p>
            <a:r>
              <a:rPr lang="en-IN" altLang="en-US"/>
              <a:t>                  </a:t>
            </a:r>
            <a:r>
              <a:rPr lang="en-IN" altLang="en-US" sz="3200">
                <a:solidFill>
                  <a:srgbClr val="92D050"/>
                </a:solidFill>
              </a:rPr>
              <a:t>SOLUTION</a:t>
            </a:r>
            <a:endParaRPr lang="en-IN" altLang="en-US" sz="3200">
              <a:solidFill>
                <a:srgbClr val="92D05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100455" y="1566545"/>
            <a:ext cx="9973945" cy="5129530"/>
          </a:xfrm>
        </p:spPr>
        <p:txBody>
          <a:bodyPr>
            <a:normAutofit fontScale="90000" lnSpcReduction="10000"/>
          </a:bodyPr>
          <a:p>
            <a:pPr marL="0" indent="0">
              <a:buNone/>
            </a:pPr>
            <a:endParaRPr lang="en-IN" altLang="en-US" sz="1200" b="1">
              <a:latin typeface="Calibri" panose="020F0502020204030204" charset="0"/>
              <a:cs typeface="Calibri" panose="020F0502020204030204" charset="0"/>
            </a:endParaRPr>
          </a:p>
          <a:p>
            <a:pPr marL="0" indent="0">
              <a:buNone/>
            </a:pPr>
            <a:r>
              <a:rPr lang="en-IN" altLang="en-US" sz="1800">
                <a:latin typeface="Calibri" panose="020F0502020204030204" charset="0"/>
                <a:cs typeface="Calibri" panose="020F0502020204030204" charset="0"/>
              </a:rPr>
              <a:t>1.Increasing Brand Awareness: Increasing brand awareness is one of the most common reasons businesses choose online marketing. At the point when clients, through web-based channels, are acquainted with an organization or item, it makes a more grounded association among them and the brand.This may point you in the direction of opportunities for sales and enhanced customer loyalty. As a result, businesses must comprehend their goals and objectives in order for online marketing campaigns to be successful. E-commerce also aims to achieve this.</a:t>
            </a:r>
            <a:endParaRPr lang="en-IN" altLang="en-US" sz="1800">
              <a:latin typeface="Calibri" panose="020F0502020204030204" charset="0"/>
              <a:cs typeface="Calibri" panose="020F0502020204030204" charset="0"/>
            </a:endParaRPr>
          </a:p>
          <a:p>
            <a:pPr marL="0" indent="0">
              <a:buNone/>
            </a:pPr>
            <a:r>
              <a:rPr lang="en-IN" altLang="en-US" sz="1800">
                <a:latin typeface="Calibri" panose="020F0502020204030204" charset="0"/>
                <a:cs typeface="Calibri" panose="020F0502020204030204" charset="0"/>
              </a:rPr>
              <a:t>2.Attracting More Visitors: A website's traffic can be increased in a number of ways, including by creating appealing content, optimizing the site for search engine optimization (SEO), and creating user profiles that target specific demographics. Expanded transformations can be achieved by executing powerful advertising efforts and offering clients with the most ideal purchasing experience. Drawing in additional guests to your site represents one more evenhanded of web based business.</a:t>
            </a:r>
            <a:endParaRPr lang="en-IN" altLang="en-US" sz="1800">
              <a:latin typeface="Calibri" panose="020F0502020204030204" charset="0"/>
              <a:cs typeface="Calibri" panose="020F0502020204030204" charset="0"/>
            </a:endParaRPr>
          </a:p>
          <a:p>
            <a:pPr marL="0" indent="0">
              <a:buNone/>
            </a:pPr>
            <a:r>
              <a:rPr lang="en-IN" altLang="en-US" sz="1800">
                <a:latin typeface="Calibri" panose="020F0502020204030204" charset="0"/>
                <a:cs typeface="Calibri" panose="020F0502020204030204" charset="0"/>
              </a:rPr>
              <a:t>3.Further developing Consumer satisfaction: There are a couple of targets that can help with this, for example, offering a decent client experience, satisfying client needs, and diminishing grievances. One of the goals of e-commerce is to meet the needs of customers. This means making sure that the products and services offered meet those needs. This can be accomplished by ensuring that product information is accurate, providing helpful guides and tutorials, and quickly responding to questions.</a:t>
            </a:r>
            <a:endParaRPr lang="en-IN" altLang="en-US" sz="1800">
              <a:latin typeface="Calibri" panose="020F0502020204030204" charset="0"/>
              <a:cs typeface="Calibri" panose="020F0502020204030204" charset="0"/>
            </a:endParaRPr>
          </a:p>
          <a:p>
            <a:pPr marL="0" indent="0">
              <a:buNone/>
            </a:pPr>
            <a:r>
              <a:rPr lang="en-IN" altLang="en-US" sz="1800">
                <a:latin typeface="Calibri" panose="020F0502020204030204" charset="0"/>
                <a:cs typeface="Calibri" panose="020F0502020204030204" charset="0"/>
              </a:rPr>
              <a:t>4.Reducing Shopping Cart Abandonment: Reducing shopping cart abandonment is a common goal for e-commerce businesses. Each business will have its own preferences and strategies for reducing shopping cart abandonment. There are a variety of approaches. A few normal techniques include giving valuable instructional exercises or recordings on the most proficient method to utilize the site, offering simple admittance to returns and discounts, and making it agreeable for clients to find what they're searching for. E-commerce businesses can contribute to increasing their rates of customer retention by implementing certain efficient strategies.</a:t>
            </a:r>
            <a:endParaRPr lang="en-IN" altLang="en-US" sz="1800">
              <a:latin typeface="Calibri" panose="020F0502020204030204" charset="0"/>
              <a:cs typeface="Calibri" panose="020F0502020204030204" charset="0"/>
            </a:endParaRPr>
          </a:p>
          <a:p>
            <a:pPr marL="0" indent="0">
              <a:buNone/>
            </a:pPr>
            <a:endParaRPr lang="en-IN" altLang="en-US" sz="1800">
              <a:latin typeface="Calibri" panose="020F0502020204030204" charset="0"/>
              <a:cs typeface="Calibri" panose="020F0502020204030204" charset="0"/>
            </a:endParaRPr>
          </a:p>
        </p:txBody>
      </p:sp>
      <p:sp>
        <p:nvSpPr>
          <p:cNvPr id="2" name="Text Box 1"/>
          <p:cNvSpPr txBox="1"/>
          <p:nvPr/>
        </p:nvSpPr>
        <p:spPr>
          <a:xfrm>
            <a:off x="4128770" y="977900"/>
            <a:ext cx="4064000" cy="521970"/>
          </a:xfrm>
          <a:prstGeom prst="rect">
            <a:avLst/>
          </a:prstGeom>
          <a:noFill/>
        </p:spPr>
        <p:txBody>
          <a:bodyPr wrap="square" rtlCol="0">
            <a:spAutoFit/>
          </a:bodyPr>
          <a:p>
            <a:r>
              <a:rPr lang="en-IN" altLang="en-US"/>
              <a:t>          </a:t>
            </a:r>
            <a:r>
              <a:rPr lang="en-IN" altLang="en-US" sz="2800">
                <a:solidFill>
                  <a:srgbClr val="92D050"/>
                </a:solidFill>
              </a:rPr>
              <a:t> PURPOSE {GOALS}</a:t>
            </a:r>
            <a:endParaRPr lang="en-IN" altLang="en-US" sz="2800">
              <a:solidFill>
                <a:srgbClr val="92D05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58825" y="2086610"/>
            <a:ext cx="10550525" cy="4552950"/>
          </a:xfrm>
        </p:spPr>
        <p:txBody>
          <a:bodyPr>
            <a:noAutofit/>
          </a:bodyPr>
          <a:p>
            <a:pPr marL="0" indent="0">
              <a:buNone/>
            </a:pPr>
            <a:r>
              <a:rPr lang="en-IN" altLang="en-US" sz="1600">
                <a:latin typeface="Calibri" panose="020F0502020204030204" charset="0"/>
                <a:cs typeface="Calibri" panose="020F0502020204030204" charset="0"/>
                <a:sym typeface="+mn-ea"/>
              </a:rPr>
              <a:t>1.Increasing Your Customer Base: Increasing your customer base is now a legal requirement for businesses. By providing additional value-added services and maintaining the quality of productsand services, this can be accomplished. Consequently, this goes about as the essential target of web based business organizations as it supplies impulse for the quick development in deals and generally benefit.</a:t>
            </a:r>
            <a:endParaRPr lang="en-IN" altLang="en-US" sz="1600">
              <a:latin typeface="Calibri" panose="020F0502020204030204" charset="0"/>
              <a:cs typeface="Calibri" panose="020F0502020204030204" charset="0"/>
              <a:sym typeface="+mn-ea"/>
            </a:endParaRPr>
          </a:p>
          <a:p>
            <a:pPr marL="0" indent="0">
              <a:buNone/>
            </a:pPr>
            <a:r>
              <a:rPr lang="en-IN" altLang="en-US" sz="1600">
                <a:latin typeface="Calibri" panose="020F0502020204030204" charset="0"/>
                <a:cs typeface="Calibri" panose="020F0502020204030204" charset="0"/>
                <a:sym typeface="+mn-ea"/>
              </a:rPr>
              <a:t>2.Improved Customer Service: Because e-commerce businesses operate 24 hours a day, customers will always receive online assistance with product questions. The customer has an easier time choosing the best product from all of the options because all of the information about the products and services is provided. The customer service experience provided by businesses also improves now that services are also readily available online. Further developed client support goes about as one more level headed of web based business, the featuring of which assists organizations with catching a greater part of the portion of the overall industry.</a:t>
            </a:r>
            <a:endParaRPr lang="en-IN" altLang="en-US" sz="1600">
              <a:latin typeface="Calibri" panose="020F0502020204030204" charset="0"/>
              <a:cs typeface="Calibri" panose="020F0502020204030204" charset="0"/>
              <a:sym typeface="+mn-ea"/>
            </a:endParaRPr>
          </a:p>
          <a:p>
            <a:pPr marL="0" indent="0">
              <a:buNone/>
            </a:pPr>
            <a:r>
              <a:rPr lang="en-IN" altLang="en-US" sz="1600">
                <a:latin typeface="Calibri" panose="020F0502020204030204" charset="0"/>
                <a:cs typeface="Calibri" panose="020F0502020204030204" charset="0"/>
                <a:sym typeface="+mn-ea"/>
              </a:rPr>
              <a:t>3.Advancement of Business-Relationship: Web based business being the essential and the fundamental article, the business improvement should be possible through it. As a direct result ofecommerce, the business relationship between the company and the customer improves. Thusly, this goal of internet business additionally prompts an expanded workable region of the market for the organization. </a:t>
            </a:r>
            <a:endParaRPr lang="en-IN" altLang="en-US" sz="1600">
              <a:latin typeface="Calibri" panose="020F0502020204030204" charset="0"/>
              <a:cs typeface="Calibri" panose="020F0502020204030204" charset="0"/>
              <a:sym typeface="+mn-ea"/>
            </a:endParaRPr>
          </a:p>
          <a:p>
            <a:pPr marL="0" indent="0">
              <a:buNone/>
            </a:pPr>
            <a:r>
              <a:rPr lang="en-IN" altLang="en-US" sz="1600">
                <a:latin typeface="Calibri" panose="020F0502020204030204" charset="0"/>
                <a:cs typeface="Calibri" panose="020F0502020204030204" charset="0"/>
                <a:sym typeface="+mn-ea"/>
              </a:rPr>
              <a:t>4.Increasing sales: E-commerce can help businesses increase sales and revenue by reaching new customers and offering discounts and incentives. </a:t>
            </a:r>
            <a:endParaRPr lang="en-IN" altLang="en-US" sz="1600">
              <a:latin typeface="Calibri" panose="020F0502020204030204" charset="0"/>
              <a:cs typeface="Calibri" panose="020F0502020204030204" charset="0"/>
              <a:sym typeface="+mn-ea"/>
            </a:endParaRPr>
          </a:p>
          <a:p>
            <a:pPr marL="0" indent="0">
              <a:buNone/>
            </a:pPr>
            <a:r>
              <a:rPr lang="en-IN" altLang="en-US" sz="1600">
                <a:latin typeface="Calibri" panose="020F0502020204030204" charset="0"/>
                <a:cs typeface="Calibri" panose="020F0502020204030204" charset="0"/>
                <a:sym typeface="+mn-ea"/>
              </a:rPr>
              <a:t>5.Improving customer experience: E-commerce can help businesses improve customer experience by enhancing customer engagement and leveraging digital marketing strategies. </a:t>
            </a:r>
            <a:endParaRPr lang="en-IN" altLang="en-US" sz="1600">
              <a:latin typeface="Calibri" panose="020F0502020204030204" charset="0"/>
              <a:cs typeface="Calibri" panose="020F0502020204030204" charset="0"/>
              <a:sym typeface="+mn-ea"/>
            </a:endParaRPr>
          </a:p>
          <a:p>
            <a:pPr marL="0" indent="0">
              <a:buNone/>
            </a:pPr>
            <a:r>
              <a:rPr lang="en-IN" altLang="en-US" sz="1600">
                <a:latin typeface="Calibri" panose="020F0502020204030204" charset="0"/>
                <a:cs typeface="Calibri" panose="020F0502020204030204" charset="0"/>
                <a:sym typeface="+mn-ea"/>
              </a:rPr>
              <a:t>   </a:t>
            </a:r>
            <a:endParaRPr lang="en-IN" altLang="en-US" sz="1600">
              <a:latin typeface="Calibri" panose="020F0502020204030204" charset="0"/>
              <a:cs typeface="Calibri" panose="020F0502020204030204" charset="0"/>
              <a:sym typeface="+mn-ea"/>
            </a:endParaRPr>
          </a:p>
        </p:txBody>
      </p:sp>
      <p:sp>
        <p:nvSpPr>
          <p:cNvPr id="4" name="Text Box 3"/>
          <p:cNvSpPr txBox="1"/>
          <p:nvPr/>
        </p:nvSpPr>
        <p:spPr>
          <a:xfrm>
            <a:off x="4150360" y="807720"/>
            <a:ext cx="4064000" cy="521970"/>
          </a:xfrm>
          <a:prstGeom prst="rect">
            <a:avLst/>
          </a:prstGeom>
          <a:noFill/>
        </p:spPr>
        <p:txBody>
          <a:bodyPr wrap="square" rtlCol="0">
            <a:spAutoFit/>
          </a:bodyPr>
          <a:p>
            <a:r>
              <a:rPr lang="en-IN" altLang="en-US" sz="2800">
                <a:solidFill>
                  <a:schemeClr val="accent6"/>
                </a:solidFill>
              </a:rPr>
              <a:t>OBJECTIVES</a:t>
            </a:r>
            <a:endParaRPr lang="en-IN" altLang="en-US" sz="2800">
              <a:solidFill>
                <a:schemeClr val="accent6"/>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 name="Content Placeholder 1"/>
          <p:cNvGraphicFramePr/>
          <p:nvPr>
            <p:ph idx="1"/>
          </p:nvPr>
        </p:nvGraphicFramePr>
        <p:xfrm>
          <a:off x="799465" y="330835"/>
          <a:ext cx="10554970" cy="762000"/>
        </p:xfrm>
        <a:graphic>
          <a:graphicData uri="http://schemas.openxmlformats.org/drawingml/2006/table">
            <a:tbl>
              <a:tblPr firstRow="1" bandRow="1">
                <a:tableStyleId>{5C22544A-7EE6-4342-B048-85BDC9FD1C3A}</a:tableStyleId>
              </a:tblPr>
              <a:tblGrid>
                <a:gridCol w="5277485"/>
                <a:gridCol w="5277485"/>
              </a:tblGrid>
              <a:tr h="381000">
                <a:tc>
                  <a:txBody>
                    <a:bodyPr/>
                    <a:p>
                      <a:pPr>
                        <a:buNone/>
                      </a:pPr>
                      <a:r>
                        <a:rPr lang="en-IN" altLang="en-US"/>
                        <a:t>RISKS</a:t>
                      </a:r>
                      <a:endParaRPr lang="en-IN" altLang="en-US"/>
                    </a:p>
                  </a:txBody>
                  <a:tcPr/>
                </a:tc>
                <a:tc>
                  <a:txBody>
                    <a:bodyPr/>
                    <a:p>
                      <a:pPr>
                        <a:buNone/>
                      </a:pPr>
                      <a:r>
                        <a:rPr lang="en-IN" altLang="en-US"/>
                        <a:t>DEPEDENCIES</a:t>
                      </a:r>
                      <a:endParaRPr lang="en-IN" altLang="en-US"/>
                    </a:p>
                  </a:txBody>
                  <a:tcPr/>
                </a:tc>
              </a:tr>
              <a:tr h="381000">
                <a:tc>
                  <a:txBody>
                    <a:bodyPr/>
                    <a:p>
                      <a:pPr marL="0" indent="0">
                        <a:buNone/>
                      </a:pPr>
                      <a:r>
                        <a:rPr lang="en-IN" altLang="en-US" sz="2000">
                          <a:latin typeface="Calibri" panose="020F0502020204030204" charset="0"/>
                          <a:cs typeface="Calibri" panose="020F0502020204030204" charset="0"/>
                          <a:sym typeface="+mn-ea"/>
                        </a:rPr>
                        <a:t>1. </a:t>
                      </a:r>
                      <a:r>
                        <a:rPr lang="en-US" sz="2000">
                          <a:latin typeface="Calibri" panose="020F0502020204030204" charset="0"/>
                          <a:cs typeface="Calibri" panose="020F0502020204030204" charset="0"/>
                          <a:sym typeface="+mn-ea"/>
                        </a:rPr>
                        <a:t>Security concerns: E-commerce applications are vulnerable to security threats such as hacking, phishing, and identity theft. If proper security measures are not in place, sensitive information such as credit card details, addresses, and personal information can be compromised.</a:t>
                      </a:r>
                      <a:endParaRPr 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sym typeface="+mn-ea"/>
                        </a:rPr>
                        <a:t>2. </a:t>
                      </a:r>
                      <a:r>
                        <a:rPr lang="en-US" sz="2000">
                          <a:latin typeface="Calibri" panose="020F0502020204030204" charset="0"/>
                          <a:cs typeface="Calibri" panose="020F0502020204030204" charset="0"/>
                          <a:sym typeface="+mn-ea"/>
                        </a:rPr>
                        <a:t>Reliance on technology: E-commerce applications are heavily reliant on technology, and any downtime or technical glitches can result in loss of sales, revenue, and customer trust.</a:t>
                      </a:r>
                      <a:endParaRPr 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sym typeface="+mn-ea"/>
                        </a:rPr>
                        <a:t>3. </a:t>
                      </a:r>
                      <a:r>
                        <a:rPr lang="en-US" sz="2000">
                          <a:latin typeface="Calibri" panose="020F0502020204030204" charset="0"/>
                          <a:cs typeface="Calibri" panose="020F0502020204030204" charset="0"/>
                          <a:sym typeface="+mn-ea"/>
                        </a:rPr>
                        <a:t>Shipping and logistics: E-commerce companies need to have a reliable and efficient shipping and logistics network to ensure timely delivery of products to customers. This can be a challenging task, especially for small e-commerce businesses.</a:t>
                      </a:r>
                      <a:endParaRPr lang="en-US" sz="2000">
                        <a:latin typeface="Calibri" panose="020F0502020204030204" charset="0"/>
                        <a:cs typeface="Calibri" panose="020F0502020204030204" charset="0"/>
                      </a:endParaRPr>
                    </a:p>
                    <a:p>
                      <a:pPr>
                        <a:buNone/>
                      </a:pPr>
                      <a:endParaRPr lang="en-US" sz="2000"/>
                    </a:p>
                  </a:txBody>
                  <a:tcPr/>
                </a:tc>
                <a:tc>
                  <a:txBody>
                    <a:bodyPr/>
                    <a:p>
                      <a:pPr marL="0" indent="0">
                        <a:buNone/>
                      </a:pPr>
                      <a:r>
                        <a:rPr lang="en-IN" altLang="en-US" sz="2000">
                          <a:latin typeface="Calibri" panose="020F0502020204030204" charset="0"/>
                          <a:cs typeface="Calibri" panose="020F0502020204030204" charset="0"/>
                          <a:sym typeface="+mn-ea"/>
                        </a:rPr>
                        <a:t>1.</a:t>
                      </a:r>
                      <a:r>
                        <a:rPr lang="en-US" sz="2000">
                          <a:latin typeface="Calibri" panose="020F0502020204030204" charset="0"/>
                          <a:cs typeface="Calibri" panose="020F0502020204030204" charset="0"/>
                          <a:sym typeface="+mn-ea"/>
                        </a:rPr>
                        <a:t>Inability to try products: One of the main limitations of e-commerce is that customers cannot physically try products before making a purchase. This can be a barrier to customers who are unsure about the quality or fit of a product.</a:t>
                      </a:r>
                      <a:endParaRPr 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sym typeface="+mn-ea"/>
                        </a:rPr>
                        <a:t>2..</a:t>
                      </a:r>
                      <a:r>
                        <a:rPr lang="en-US" sz="2000">
                          <a:latin typeface="Calibri" panose="020F0502020204030204" charset="0"/>
                          <a:cs typeface="Calibri" panose="020F0502020204030204" charset="0"/>
                          <a:sym typeface="+mn-ea"/>
                        </a:rPr>
                        <a:t>Lack of immediacy: While e-commerce is convenient, it lacks the immediacy of physical stores. Customers must wait for their orders to be shipped and delivered, which can take several days or even weeks.</a:t>
                      </a:r>
                      <a:endParaRPr 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sym typeface="+mn-ea"/>
                        </a:rPr>
                        <a:t>3.</a:t>
                      </a:r>
                      <a:r>
                        <a:rPr lang="en-US" sz="2000">
                          <a:latin typeface="Calibri" panose="020F0502020204030204" charset="0"/>
                          <a:cs typeface="Calibri" panose="020F0502020204030204" charset="0"/>
                          <a:sym typeface="+mn-ea"/>
                        </a:rPr>
                        <a:t>Dependence on internet connectivity: E-commerce requires a stable internet connection, and any disruptions in connectivity can affect the ability to browse, shop, and make purchases.</a:t>
                      </a:r>
                      <a:endParaRPr lang="en-US" sz="2000">
                        <a:latin typeface="Calibri" panose="020F0502020204030204" charset="0"/>
                        <a:cs typeface="Calibri" panose="020F0502020204030204" charset="0"/>
                      </a:endParaRPr>
                    </a:p>
                    <a:p>
                      <a:pPr>
                        <a:buNone/>
                      </a:pPr>
                      <a:endParaRPr lang="en-US" sz="200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01370" y="1968500"/>
            <a:ext cx="10552430" cy="4700270"/>
          </a:xfrm>
        </p:spPr>
        <p:txBody>
          <a:bodyPr>
            <a:noAutofit/>
          </a:bodyPr>
          <a:p>
            <a:pPr marL="0" indent="0">
              <a:buNone/>
            </a:pPr>
            <a:endParaRPr lang="en-IN" altLang="en-US" sz="1100" b="1">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rPr>
              <a:t>1.Security: Security is a top priority for e-commerce apps because they hold sensitive customer information. APIs can help by adding an extra layer between the app and users to prevent fraudulent activity. </a:t>
            </a:r>
            <a:endParaRPr lang="en-IN" alt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rPr>
              <a:t>2.User interface and experience: A good user interface (UI) and user experience (UX) can help attract users and make your brand look clean and neat. </a:t>
            </a:r>
            <a:endParaRPr lang="en-IN" alt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rPr>
              <a:t>3.Design: A good design is important because visitors can form an opinion about your site in as little as 17 milliseconds. </a:t>
            </a:r>
            <a:endParaRPr lang="en-IN" alt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rPr>
              <a:t>4.SEO: Search engine optimization (SEO) is important because it helps increase traffic by ranking your website and products higher in search results. </a:t>
            </a:r>
            <a:endParaRPr lang="en-IN" alt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rPr>
              <a:t>5.Scalability: Scalability is important for business growth and profitability. </a:t>
            </a:r>
            <a:endParaRPr lang="en-IN" alt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rPr>
              <a:t>6.Web analytics: Web analytics helps businesses track how customers interact with their website. </a:t>
            </a:r>
            <a:endParaRPr lang="en-IN" altLang="en-US" sz="2000">
              <a:latin typeface="Calibri" panose="020F0502020204030204" charset="0"/>
              <a:cs typeface="Calibri" panose="020F0502020204030204" charset="0"/>
            </a:endParaRPr>
          </a:p>
          <a:p>
            <a:pPr marL="0" indent="0">
              <a:buNone/>
            </a:pPr>
            <a:r>
              <a:rPr lang="en-IN" altLang="en-US" sz="2000">
                <a:latin typeface="Calibri" panose="020F0502020204030204" charset="0"/>
                <a:cs typeface="Calibri" panose="020F0502020204030204" charset="0"/>
              </a:rPr>
              <a:t>7.Total cost of ownership:Total cost of ownership (TCO) is an important metric for e-commerce businesses to understand the costs associated with their activities. </a:t>
            </a:r>
            <a:endParaRPr lang="en-IN" altLang="en-US" sz="2000">
              <a:latin typeface="Calibri" panose="020F0502020204030204" charset="0"/>
              <a:cs typeface="Calibri" panose="020F0502020204030204" charset="0"/>
            </a:endParaRPr>
          </a:p>
          <a:p>
            <a:pPr marL="0" indent="0">
              <a:buNone/>
            </a:pPr>
            <a:endParaRPr lang="en-IN" altLang="en-US" sz="2000">
              <a:latin typeface="Calibri" panose="020F0502020204030204" charset="0"/>
              <a:cs typeface="Calibri" panose="020F0502020204030204" charset="0"/>
            </a:endParaRPr>
          </a:p>
          <a:p>
            <a:pPr marL="0" indent="0">
              <a:buNone/>
            </a:pPr>
            <a:endParaRPr lang="en-IN" altLang="en-US" sz="1100">
              <a:latin typeface="Calibri" panose="020F0502020204030204" charset="0"/>
              <a:cs typeface="Calibri" panose="020F0502020204030204" charset="0"/>
            </a:endParaRPr>
          </a:p>
          <a:p>
            <a:pPr marL="0" indent="0">
              <a:buNone/>
            </a:pPr>
            <a:endParaRPr lang="en-IN" altLang="en-US" sz="1100">
              <a:latin typeface="Calibri" panose="020F0502020204030204" charset="0"/>
              <a:cs typeface="Calibri" panose="020F0502020204030204" charset="0"/>
            </a:endParaRPr>
          </a:p>
        </p:txBody>
      </p:sp>
      <p:sp>
        <p:nvSpPr>
          <p:cNvPr id="2" name="Text Box 1"/>
          <p:cNvSpPr txBox="1"/>
          <p:nvPr/>
        </p:nvSpPr>
        <p:spPr>
          <a:xfrm>
            <a:off x="4596130" y="880110"/>
            <a:ext cx="4064000" cy="521970"/>
          </a:xfrm>
          <a:prstGeom prst="rect">
            <a:avLst/>
          </a:prstGeom>
          <a:noFill/>
        </p:spPr>
        <p:txBody>
          <a:bodyPr wrap="square" rtlCol="0">
            <a:spAutoFit/>
          </a:bodyPr>
          <a:p>
            <a:r>
              <a:rPr lang="en-IN" altLang="en-US" sz="2800">
                <a:solidFill>
                  <a:schemeClr val="accent6"/>
                </a:solidFill>
              </a:rPr>
              <a:t>SUCCESS CRITERIA</a:t>
            </a:r>
            <a:endParaRPr lang="en-IN" altLang="en-US" sz="2800">
              <a:solidFill>
                <a:schemeClr val="accent6"/>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IN" altLang="en-US"/>
              <a:t>                        </a:t>
            </a:r>
            <a:r>
              <a:rPr lang="en-IN" altLang="en-US" sz="2800">
                <a:solidFill>
                  <a:schemeClr val="accent6"/>
                </a:solidFill>
              </a:rPr>
              <a:t>AGILE METHODOLOGY</a:t>
            </a:r>
            <a:endParaRPr lang="en-IN" altLang="en-US" sz="2800">
              <a:solidFill>
                <a:schemeClr val="accent6"/>
              </a:solidFill>
            </a:endParaRPr>
          </a:p>
        </p:txBody>
      </p:sp>
      <p:sp>
        <p:nvSpPr>
          <p:cNvPr id="3" name="Content Placeholder 2"/>
          <p:cNvSpPr>
            <a:spLocks noGrp="1"/>
          </p:cNvSpPr>
          <p:nvPr>
            <p:ph idx="1"/>
          </p:nvPr>
        </p:nvSpPr>
        <p:spPr>
          <a:xfrm>
            <a:off x="741680" y="1477645"/>
            <a:ext cx="10612120" cy="5080000"/>
          </a:xfrm>
        </p:spPr>
        <p:txBody>
          <a:bodyPr>
            <a:normAutofit lnSpcReduction="20000"/>
          </a:bodyPr>
          <a:p>
            <a:r>
              <a:rPr lang="en-US"/>
              <a:t>Scrum</a:t>
            </a:r>
            <a:r>
              <a:rPr lang="en-IN" altLang="en-US"/>
              <a:t>:</a:t>
            </a:r>
            <a:r>
              <a:rPr lang="en-US"/>
              <a:t> </a:t>
            </a:r>
            <a:r>
              <a:rPr lang="en-IN" altLang="en-US"/>
              <a:t>I</a:t>
            </a:r>
            <a:r>
              <a:rPr lang="en-US"/>
              <a:t>s a project management framework that helps teams work together to achieve a common goal</a:t>
            </a:r>
            <a:r>
              <a:rPr lang="en-IN" altLang="en-US"/>
              <a:t>.</a:t>
            </a:r>
            <a:endParaRPr lang="en-IN" altLang="en-US"/>
          </a:p>
          <a:p>
            <a:r>
              <a:rPr lang="en-IN" altLang="en-US"/>
              <a:t>Sprint: Is the Scrum event that encompasses all of the other Scrum events. They are fixed length periods of work that last one month or less.</a:t>
            </a:r>
            <a:endParaRPr lang="en-IN" altLang="en-US"/>
          </a:p>
          <a:p>
            <a:r>
              <a:rPr lang="en-IN" altLang="en-US"/>
              <a:t>Product backlog: Is a prioritized list of work for the development team that is derived from the product roadmap and its requirements. The most important items are shown at the top of the product backlog so the team knows what to deliver first.</a:t>
            </a:r>
            <a:endParaRPr lang="en-IN" altLang="en-US"/>
          </a:p>
          <a:p>
            <a:r>
              <a:rPr lang="en-IN" altLang="en-US"/>
              <a:t>Sprint retrospective: Is a review conducted after a sprint that plays a key role in the Agile methodology. A sprint retrospective aims to determine what went well and where you had problems and identify areas where you can improve. Regular reviews are an essential part of team collaboration</a:t>
            </a:r>
            <a:endParaRPr lang="en-I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1215" y="1495425"/>
            <a:ext cx="10523220" cy="5103495"/>
          </a:xfrm>
        </p:spPr>
        <p:txBody>
          <a:bodyPr>
            <a:normAutofit lnSpcReduction="20000"/>
          </a:bodyPr>
          <a:p>
            <a:pPr marL="0" indent="0">
              <a:buNone/>
            </a:pPr>
            <a:endParaRPr lang="en-IN" altLang="en-US" sz="2000" b="1">
              <a:latin typeface="Calibri" panose="020F0502020204030204" charset="0"/>
              <a:cs typeface="Calibri" panose="020F0502020204030204" charset="0"/>
            </a:endParaRPr>
          </a:p>
          <a:p>
            <a:pPr marL="0" indent="0">
              <a:buNone/>
            </a:pPr>
            <a:r>
              <a:rPr lang="en-IN" altLang="en-US" sz="2400">
                <a:latin typeface="Calibri" panose="020F0502020204030204" charset="0"/>
                <a:cs typeface="Calibri" panose="020F0502020204030204" charset="0"/>
              </a:rPr>
              <a:t>1.People: 20 team member from client community and ITS.</a:t>
            </a:r>
            <a:endParaRPr lang="en-IN" altLang="en-US" sz="2400">
              <a:latin typeface="Calibri" panose="020F0502020204030204" charset="0"/>
              <a:cs typeface="Calibri" panose="020F0502020204030204" charset="0"/>
            </a:endParaRPr>
          </a:p>
          <a:p>
            <a:pPr marL="0" indent="0">
              <a:buNone/>
            </a:pPr>
            <a:r>
              <a:rPr lang="en-IN" altLang="en-US" sz="2400">
                <a:latin typeface="Calibri" panose="020F0502020204030204" charset="0"/>
                <a:cs typeface="Calibri" panose="020F0502020204030204" charset="0"/>
              </a:rPr>
              <a:t>2.Time: Implementation within 18 months.</a:t>
            </a:r>
            <a:endParaRPr lang="en-IN" altLang="en-US" sz="2400">
              <a:latin typeface="Calibri" panose="020F0502020204030204" charset="0"/>
              <a:cs typeface="Calibri" panose="020F0502020204030204" charset="0"/>
            </a:endParaRPr>
          </a:p>
          <a:p>
            <a:pPr marL="0" indent="0">
              <a:buNone/>
            </a:pPr>
            <a:r>
              <a:rPr lang="en-IN" altLang="en-US" sz="2400">
                <a:latin typeface="Calibri" panose="020F0502020204030204" charset="0"/>
                <a:cs typeface="Calibri" panose="020F0502020204030204" charset="0"/>
              </a:rPr>
              <a:t>3.Budget: Hardware,software,training,and services not to exceed Rs 20 CR.</a:t>
            </a:r>
            <a:endParaRPr lang="en-IN" altLang="en-US" sz="2400">
              <a:latin typeface="Calibri" panose="020F0502020204030204" charset="0"/>
              <a:cs typeface="Calibri" panose="020F0502020204030204" charset="0"/>
            </a:endParaRPr>
          </a:p>
          <a:p>
            <a:pPr marL="0" indent="0">
              <a:buNone/>
            </a:pPr>
            <a:r>
              <a:rPr lang="en-IN" altLang="en-US" sz="2400">
                <a:latin typeface="Calibri" panose="020F0502020204030204" charset="0"/>
                <a:cs typeface="Calibri" panose="020F0502020204030204" charset="0"/>
              </a:rPr>
              <a:t>4.Other: Third party software evalution,site vists,dataquest reports - not to exceed rs 15 CR.</a:t>
            </a:r>
            <a:endParaRPr lang="en-IN" altLang="en-US" sz="2400">
              <a:latin typeface="Calibri" panose="020F0502020204030204" charset="0"/>
              <a:cs typeface="Calibri" panose="020F0502020204030204" charset="0"/>
            </a:endParaRPr>
          </a:p>
          <a:p>
            <a:pPr marL="0" indent="0">
              <a:buNone/>
            </a:pPr>
            <a:r>
              <a:rPr lang="en-IN" altLang="en-US" sz="2400">
                <a:latin typeface="Calibri" panose="020F0502020204030204" charset="0"/>
                <a:cs typeface="Calibri" panose="020F0502020204030204" charset="0"/>
              </a:rPr>
              <a:t>5.Uses:Trainer,develpoer,teacher,student,learner,managers,employees,BA,tester,project manager.</a:t>
            </a:r>
            <a:endParaRPr lang="en-IN" altLang="en-US" sz="2400">
              <a:latin typeface="Calibri" panose="020F0502020204030204" charset="0"/>
              <a:cs typeface="Calibri" panose="020F0502020204030204" charset="0"/>
            </a:endParaRPr>
          </a:p>
          <a:p>
            <a:pPr marL="0" indent="0">
              <a:buNone/>
            </a:pPr>
            <a:r>
              <a:rPr lang="en-IN" altLang="en-US" sz="2400">
                <a:latin typeface="Calibri" panose="020F0502020204030204" charset="0"/>
                <a:cs typeface="Calibri" panose="020F0502020204030204" charset="0"/>
              </a:rPr>
              <a:t>6.Computer System: The presence of the computer system is the first requirement of e-commerce; because the basis of e-commerce is the Internet and the computer is the medium of transaction. The computer can be linked with the Internet, by pressing its keys. The business transaction under e-commerce can be seen on the computer screen.</a:t>
            </a:r>
            <a:endParaRPr lang="en-IN" altLang="en-US" sz="2400">
              <a:latin typeface="Calibri" panose="020F0502020204030204" charset="0"/>
              <a:cs typeface="Calibri" panose="020F0502020204030204" charset="0"/>
            </a:endParaRPr>
          </a:p>
          <a:p>
            <a:pPr marL="0" indent="0">
              <a:buNone/>
            </a:pPr>
            <a:endParaRPr lang="en-IN" altLang="en-US" sz="2400">
              <a:latin typeface="Calibri" panose="020F0502020204030204" charset="0"/>
              <a:cs typeface="Calibri" panose="020F0502020204030204" charset="0"/>
            </a:endParaRPr>
          </a:p>
          <a:p>
            <a:pPr marL="0" indent="0">
              <a:buNone/>
            </a:pPr>
            <a:r>
              <a:rPr lang="en-IN" altLang="en-US" sz="2000" b="1">
                <a:latin typeface="Calibri" panose="020F0502020204030204" charset="0"/>
                <a:cs typeface="Calibri" panose="020F0502020204030204" charset="0"/>
              </a:rPr>
              <a:t>To be Completed by Appropriate manager</a:t>
            </a:r>
            <a:endParaRPr lang="en-IN" altLang="en-US" sz="2000" b="1">
              <a:latin typeface="Calibri" panose="020F0502020204030204" charset="0"/>
              <a:cs typeface="Calibri" panose="020F0502020204030204" charset="0"/>
            </a:endParaRPr>
          </a:p>
          <a:p>
            <a:pPr marL="0" indent="0">
              <a:buNone/>
            </a:pPr>
            <a:endParaRPr lang="en-IN" altLang="en-US" sz="2000" b="1">
              <a:latin typeface="Calibri" panose="020F0502020204030204" charset="0"/>
              <a:cs typeface="Calibri" panose="020F0502020204030204" charset="0"/>
            </a:endParaRPr>
          </a:p>
        </p:txBody>
      </p:sp>
      <p:graphicFrame>
        <p:nvGraphicFramePr>
          <p:cNvPr id="4" name="Table 3"/>
          <p:cNvGraphicFramePr/>
          <p:nvPr>
            <p:custDataLst>
              <p:tags r:id="rId1"/>
            </p:custDataLst>
          </p:nvPr>
        </p:nvGraphicFramePr>
        <p:xfrm>
          <a:off x="831215" y="6451600"/>
          <a:ext cx="11361420" cy="365760"/>
        </p:xfrm>
        <a:graphic>
          <a:graphicData uri="http://schemas.openxmlformats.org/drawingml/2006/table">
            <a:tbl>
              <a:tblPr firstRow="1" bandRow="1">
                <a:tableStyleId>{5940675A-B579-460E-94D1-54222C63F5DA}</a:tableStyleId>
              </a:tblPr>
              <a:tblGrid>
                <a:gridCol w="11361420"/>
              </a:tblGrid>
              <a:tr h="365760">
                <a:tc>
                  <a:txBody>
                    <a:bodyPr/>
                    <a:p>
                      <a:pPr>
                        <a:buNone/>
                      </a:pPr>
                      <a:r>
                        <a:rPr lang="en-IN" altLang="en-US"/>
                        <a:t>Project Sponsor                                                                                  Project manager</a:t>
                      </a:r>
                      <a:endParaRPr lang="en-IN" altLang="en-US"/>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2" name="Text Box 1"/>
          <p:cNvSpPr txBox="1"/>
          <p:nvPr/>
        </p:nvSpPr>
        <p:spPr>
          <a:xfrm>
            <a:off x="3020060" y="532765"/>
            <a:ext cx="4064000" cy="521970"/>
          </a:xfrm>
          <a:prstGeom prst="rect">
            <a:avLst/>
          </a:prstGeom>
          <a:noFill/>
        </p:spPr>
        <p:txBody>
          <a:bodyPr wrap="square" rtlCol="0">
            <a:spAutoFit/>
          </a:bodyPr>
          <a:p>
            <a:r>
              <a:rPr lang="en-IN" altLang="en-US"/>
              <a:t>                      </a:t>
            </a:r>
            <a:r>
              <a:rPr lang="en-IN" altLang="en-US" sz="2800">
                <a:solidFill>
                  <a:schemeClr val="accent6"/>
                </a:solidFill>
              </a:rPr>
              <a:t>RESOURCES</a:t>
            </a:r>
            <a:endParaRPr lang="en-IN" altLang="en-US" sz="2800">
              <a:solidFill>
                <a:schemeClr val="accent6"/>
              </a:solidFill>
            </a:endParaRPr>
          </a:p>
        </p:txBody>
      </p:sp>
    </p:spTree>
  </p:cSld>
  <p:clrMapOvr>
    <a:masterClrMapping/>
  </p:clrMapOvr>
</p:sld>
</file>

<file path=ppt/tags/tag1.xml><?xml version="1.0" encoding="utf-8"?>
<p:tagLst xmlns:p="http://schemas.openxmlformats.org/presentationml/2006/main">
  <p:tag name="TABLE_ENDDRAG_ORIGIN_RECT" val="890*28"/>
  <p:tag name="TABLE_ENDDRAG_RECT" val="70*508*890*2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10759</Words>
  <Application>WPS Presentation</Application>
  <PresentationFormat>Widescreen</PresentationFormat>
  <Paragraphs>96</Paragraphs>
  <Slides>10</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10</vt:i4>
      </vt:variant>
    </vt:vector>
  </HeadingPairs>
  <TitlesOfParts>
    <vt:vector size="18" baseType="lpstr">
      <vt:lpstr>Arial</vt:lpstr>
      <vt:lpstr>SimSun</vt:lpstr>
      <vt:lpstr>Wingdings</vt:lpstr>
      <vt:lpstr>Calibri</vt:lpstr>
      <vt:lpstr>Microsoft YaHei</vt:lpstr>
      <vt:lpstr>Arial Unicode MS</vt:lpstr>
      <vt:lpstr>Calibri Light</vt:lpstr>
      <vt:lpstr>Office Theme</vt:lpstr>
      <vt:lpstr>Project Title : E-commerce Application  Prepared By: Diksha Rajendra Tupe                                                                                                                    Date: 3/1/2025     </vt:lpstr>
      <vt:lpstr>PowerPoint 演示文稿</vt:lpstr>
      <vt:lpstr>PowerPoint 演示文稿</vt:lpstr>
      <vt:lpstr>PowerPoint 演示文稿</vt:lpstr>
      <vt:lpstr>PowerPoint 演示文稿</vt:lpstr>
      <vt:lpstr>PowerPoint 演示文稿</vt:lpstr>
      <vt:lpstr>PowerPoint 演示文稿</vt:lpstr>
      <vt:lpstr>                        AGILE METHODOLOGY</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 : Learning management system  Prepared By: Sachin Shriram Lahane                                                                                                                    Date: 10/10/2024     </dc:title>
  <dc:creator>Hp</dc:creator>
  <cp:lastModifiedBy>Diksha Tupe</cp:lastModifiedBy>
  <cp:revision>22</cp:revision>
  <dcterms:created xsi:type="dcterms:W3CDTF">2024-10-11T09:42:00Z</dcterms:created>
  <dcterms:modified xsi:type="dcterms:W3CDTF">2025-01-09T11:36:52Z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6914C26306C142EDA67448B667AF0CB7_13</vt:lpwstr>
  </property>
  <property fmtid="{D5CDD505-2E9C-101B-9397-08002B2CF9AE}" pid="3" name="KSOProductBuildVer">
    <vt:lpwstr>1033-12.2.0.19307</vt:lpwstr>
  </property>
</Properties>
</file>