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6"/>
  </p:notesMasterIdLst>
  <p:handoutMasterIdLst>
    <p:handoutMasterId r:id="rId17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7" r:id="rId12"/>
    <p:sldId id="318" r:id="rId13"/>
    <p:sldId id="321" r:id="rId14"/>
    <p:sldId id="297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>
        <p:scale>
          <a:sx n="69" d="100"/>
          <a:sy n="69" d="100"/>
        </p:scale>
        <p:origin x="564" y="6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Lead Management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7F31-F7CE-37D6-CDF7-A6ED8B97CEFA}"/>
              </a:ext>
            </a:extLst>
          </p:cNvPr>
          <p:cNvSpPr txBox="1"/>
          <p:nvPr/>
        </p:nvSpPr>
        <p:spPr>
          <a:xfrm>
            <a:off x="4507992" y="4129384"/>
            <a:ext cx="341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Prepared</a:t>
            </a:r>
            <a:r>
              <a:rPr lang="en-IN" dirty="0"/>
              <a:t> </a:t>
            </a:r>
            <a:r>
              <a:rPr lang="en-IN" b="1" dirty="0"/>
              <a:t>by</a:t>
            </a:r>
            <a:r>
              <a:rPr lang="en-IN" dirty="0"/>
              <a:t>: Vaishnavi Rathod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308742"/>
            <a:ext cx="9875463" cy="999746"/>
          </a:xfrm>
        </p:spPr>
        <p:txBody>
          <a:bodyPr/>
          <a:lstStyle/>
          <a:p>
            <a:r>
              <a:rPr lang="en-US" sz="1800" u="sng" dirty="0">
                <a:latin typeface="Aptos" panose="020B0004020202020204" pitchFamily="34" charset="0"/>
              </a:rPr>
              <a:t>Technologies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7364" y="1638010"/>
            <a:ext cx="8978891" cy="4227081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Aptos" panose="020B0004020202020204" pitchFamily="34" charset="0"/>
              </a:rPr>
              <a:t>Frontend Development:</a:t>
            </a:r>
            <a:endParaRPr lang="en-IN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Aptos" panose="020B0004020202020204" pitchFamily="34" charset="0"/>
              </a:rPr>
              <a:t>React.js, Angular, or Vue.js for user interfaces.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Aptos" panose="020B0004020202020204" pitchFamily="34" charset="0"/>
              </a:rPr>
              <a:t>Backend Development:</a:t>
            </a:r>
            <a:endParaRPr lang="en-IN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Aptos" panose="020B0004020202020204" pitchFamily="34" charset="0"/>
              </a:rPr>
              <a:t>Node.js, Python (Django/Flask), or Java (Spring Boot) for server-side logic.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Aptos" panose="020B0004020202020204" pitchFamily="34" charset="0"/>
              </a:rPr>
              <a:t>Database Systems:</a:t>
            </a:r>
            <a:endParaRPr lang="en-IN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Aptos" panose="020B0004020202020204" pitchFamily="34" charset="0"/>
              </a:rPr>
              <a:t>MySQL, PostgreSQL, or MongoDB for data storage.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Aptos" panose="020B0004020202020204" pitchFamily="34" charset="0"/>
              </a:rPr>
              <a:t>APIs and Integration:</a:t>
            </a:r>
            <a:endParaRPr lang="en-IN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Aptos" panose="020B0004020202020204" pitchFamily="34" charset="0"/>
              </a:rPr>
              <a:t>RESTful APIs, </a:t>
            </a:r>
            <a:r>
              <a:rPr lang="en-IN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GraphQL</a:t>
            </a:r>
            <a:r>
              <a:rPr lang="en-IN" sz="2000" dirty="0">
                <a:solidFill>
                  <a:schemeClr val="tx1"/>
                </a:solidFill>
                <a:latin typeface="Aptos" panose="020B0004020202020204" pitchFamily="34" charset="0"/>
              </a:rPr>
              <a:t>, and third-party service integrations.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Aptos" panose="020B0004020202020204" pitchFamily="34" charset="0"/>
              </a:rPr>
              <a:t>Automation Tools:</a:t>
            </a:r>
            <a:endParaRPr lang="en-IN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Aptos" panose="020B0004020202020204" pitchFamily="34" charset="0"/>
              </a:rPr>
              <a:t>Zapier, Selenium, or custom scripts for workflow automation.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Aptos" panose="020B0004020202020204" pitchFamily="34" charset="0"/>
              </a:rPr>
              <a:t>Cloud Services:</a:t>
            </a:r>
            <a:endParaRPr lang="en-IN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Aptos" panose="020B0004020202020204" pitchFamily="34" charset="0"/>
              </a:rPr>
              <a:t>AWS, Google Cloud Platform, or Azure for hosting and scalability.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Aptos" panose="020B0004020202020204" pitchFamily="34" charset="0"/>
              </a:rPr>
              <a:t>Analytics Tools:</a:t>
            </a:r>
            <a:endParaRPr lang="en-IN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Aptos" panose="020B0004020202020204" pitchFamily="34" charset="0"/>
              </a:rPr>
              <a:t>Power BI, Tableau, or Google Analytics for data insights.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>
                <a:solidFill>
                  <a:schemeClr val="tx1"/>
                </a:solidFill>
                <a:latin typeface="Aptos" panose="020B0004020202020204" pitchFamily="34" charset="0"/>
              </a:rPr>
              <a:t>Situation/Problem/Opportunity</a:t>
            </a:r>
            <a:br>
              <a:rPr lang="en-US" sz="56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altLang="en-US" sz="5600" b="1" cap="all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Purpose Statement (Goals)</a:t>
            </a:r>
            <a:br>
              <a:rPr lang="en-US" altLang="en-US" sz="5600" b="1" cap="all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</a:br>
            <a:r>
              <a:rPr lang="en-IN" sz="5600" b="1" dirty="0">
                <a:solidFill>
                  <a:schemeClr val="tx1"/>
                </a:solidFill>
                <a:latin typeface="Aptos" panose="020B0004020202020204" pitchFamily="34" charset="0"/>
                <a:cs typeface="+mj-cs"/>
              </a:rPr>
              <a:t>Project Objectives</a:t>
            </a:r>
            <a:br>
              <a:rPr lang="en-IN" sz="5600" b="1" dirty="0">
                <a:solidFill>
                  <a:schemeClr val="tx1"/>
                </a:solidFill>
                <a:latin typeface="Aptos" panose="020B0004020202020204" pitchFamily="34" charset="0"/>
                <a:cs typeface="+mj-cs"/>
              </a:rPr>
            </a:br>
            <a:r>
              <a:rPr lang="en-IN" sz="5600" b="1" dirty="0">
                <a:solidFill>
                  <a:schemeClr val="tx1"/>
                </a:solidFill>
                <a:latin typeface="Aptos" panose="020B0004020202020204" pitchFamily="34" charset="0"/>
              </a:rPr>
              <a:t>Success Criteria</a:t>
            </a:r>
            <a:br>
              <a:rPr lang="en-IN" sz="56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5600" b="1" dirty="0">
                <a:solidFill>
                  <a:schemeClr val="tx1"/>
                </a:solidFill>
                <a:latin typeface="Aptos" panose="020B0004020202020204" pitchFamily="34" charset="0"/>
              </a:rPr>
              <a:t>Methods/Approach</a:t>
            </a:r>
            <a:br>
              <a:rPr lang="en-US" sz="56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5600" b="1" dirty="0">
                <a:solidFill>
                  <a:schemeClr val="tx1"/>
                </a:solidFill>
                <a:latin typeface="Aptos" panose="020B0004020202020204" pitchFamily="34" charset="0"/>
              </a:rPr>
              <a:t>Resources</a:t>
            </a:r>
            <a:br>
              <a:rPr lang="en-US" sz="56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IN" sz="5600" b="1" dirty="0">
                <a:solidFill>
                  <a:schemeClr val="tx1"/>
                </a:solidFill>
                <a:latin typeface="Aptos" panose="020B0004020202020204" pitchFamily="34" charset="0"/>
              </a:rPr>
              <a:t>Risks and Dependencies</a:t>
            </a:r>
            <a:br>
              <a:rPr lang="en-IN" sz="56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5600" b="1" dirty="0">
                <a:solidFill>
                  <a:schemeClr val="tx1"/>
                </a:solidFill>
                <a:latin typeface="Aptos" panose="020B0004020202020204" pitchFamily="34" charset="0"/>
              </a:rPr>
              <a:t>Technologies</a:t>
            </a:r>
            <a:br>
              <a:rPr lang="en-US" sz="34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br>
              <a:rPr lang="en-IN" sz="3400" b="1" dirty="0">
                <a:solidFill>
                  <a:schemeClr val="tx1"/>
                </a:solidFill>
              </a:rPr>
            </a:br>
            <a:br>
              <a:rPr lang="en-US" altLang="en-US" sz="3400" b="1" u="sng" cap="all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</a:br>
            <a:br>
              <a:rPr lang="en-US" sz="2400" b="1" u="sng" dirty="0">
                <a:latin typeface="Aptos" panose="020B00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216" y="915319"/>
            <a:ext cx="5829899" cy="4739104"/>
          </a:xfrm>
        </p:spPr>
        <p:txBody>
          <a:bodyPr/>
          <a:lstStyle/>
          <a:p>
            <a:r>
              <a:rPr lang="en-US" sz="1800" b="1" u="sng" dirty="0">
                <a:latin typeface="Aptos" panose="020B0004020202020204" pitchFamily="34" charset="0"/>
              </a:rPr>
              <a:t>Situation/Problem/Opportunity-</a:t>
            </a:r>
            <a:br>
              <a:rPr lang="en-US" sz="1200" b="1" dirty="0">
                <a:latin typeface="Aptos" panose="020B0004020202020204" pitchFamily="34" charset="0"/>
              </a:rPr>
            </a:br>
            <a:br>
              <a:rPr lang="en-US" sz="1200" b="1" dirty="0">
                <a:latin typeface="Aptos" panose="020B00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Why Do We Need a Lead Management System?</a:t>
            </a:r>
            <a:b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br>
              <a:rPr lang="en-US" sz="1400" b="0" cap="none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sz="140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Current Situation:</a:t>
            </a:r>
            <a:br>
              <a:rPr lang="en-US" sz="140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Manual tracking of leads is time-consuming and error-prone.</a:t>
            </a:r>
            <a:b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Leads are often lost due to lack of centralized tracking.</a:t>
            </a:r>
            <a:b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b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r>
              <a:rPr lang="en-US" sz="140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Problem Statement:</a:t>
            </a:r>
            <a:br>
              <a:rPr lang="en-US" sz="140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Inefficient lead management leads to lost opportunities and decreased sales conversion rates.</a:t>
            </a:r>
            <a:b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b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r>
              <a:rPr lang="en-US" sz="140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Opportunity:</a:t>
            </a:r>
            <a:b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Implementing an efficient lead management system to boost productivity and optimize conversions.</a:t>
            </a:r>
            <a:br>
              <a:rPr lang="en-US" sz="1400" b="0" cap="none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endParaRPr lang="en-US" sz="1400" b="0" cap="none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Placeholder 6" descr="A person standing in front of a whiteboard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microphone and standing in front of a group of people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C4D8620-BDEE-E0BC-57D6-2C8DC06D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63" y="1401402"/>
            <a:ext cx="574501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cap="all" dirty="0">
                <a:solidFill>
                  <a:schemeClr val="accent6"/>
                </a:solidFill>
                <a:latin typeface="Aptos" panose="020B0004020202020204" pitchFamily="34" charset="0"/>
                <a:ea typeface="+mj-ea"/>
                <a:cs typeface="+mj-cs"/>
              </a:rPr>
              <a:t>Purpose Statement (Goals)</a:t>
            </a:r>
            <a:br>
              <a:rPr lang="en-US" altLang="en-US" b="1" u="sng" cap="all" dirty="0">
                <a:solidFill>
                  <a:schemeClr val="accent6"/>
                </a:solidFill>
                <a:latin typeface="Aptos" panose="020B0004020202020204" pitchFamily="34" charset="0"/>
                <a:ea typeface="+mj-ea"/>
                <a:cs typeface="+mj-cs"/>
              </a:rPr>
            </a:br>
            <a:br>
              <a:rPr kumimoji="0" lang="en-US" altLang="en-US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b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Purpose of the Project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To create a user-friendly platform to track, prioritize, and convert leads efficiently.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Enhance collaboration across teams by providing a centralized database.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Automate routine processes to save time and reduce errors.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1CDB0F-8CC9-BDC0-5D0F-B0B3BF65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990121"/>
            <a:ext cx="5745018" cy="122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47E49D6-0323-7B14-1206-3726E17B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553918"/>
            <a:ext cx="574501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en-IN" sz="1800" u="sng" dirty="0">
                <a:latin typeface="Aptos" panose="020B0004020202020204" pitchFamily="34" charset="0"/>
                <a:cs typeface="+mj-cs"/>
              </a:rPr>
              <a:t>Project Objectives</a:t>
            </a:r>
            <a:br>
              <a:rPr lang="en-IN" b="1" dirty="0">
                <a:latin typeface="Aptos" panose="020B0004020202020204" pitchFamily="34" charset="0"/>
              </a:rPr>
            </a:b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Develop a centralized system for lead tracking.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Enable integration with CRM and other tools.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Implement lead scoring and prioritization algorithms.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Provide analytics and reporting capabilities.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Ensure data security and compliance.</a:t>
            </a:r>
          </a:p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342" y="511751"/>
            <a:ext cx="7043617" cy="2520217"/>
          </a:xfrm>
        </p:spPr>
        <p:txBody>
          <a:bodyPr/>
          <a:lstStyle/>
          <a:p>
            <a:r>
              <a:rPr lang="en-IN" sz="1800" b="1" u="sng" dirty="0">
                <a:latin typeface="Aptos" panose="020B0004020202020204" pitchFamily="34" charset="0"/>
              </a:rPr>
              <a:t>Success Criteria</a:t>
            </a:r>
            <a:br>
              <a:rPr lang="en-IN" b="1" u="sng" dirty="0"/>
            </a:br>
            <a:endParaRPr lang="en-US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262554" y="8583950"/>
            <a:ext cx="7043618" cy="223323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5227EB4-6225-F065-6002-46444B3F3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312" y="872697"/>
            <a:ext cx="69682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0BB6CE5-BA00-C3EB-BF81-6C3CE6AD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B478B4-DF29-7249-4A03-3AD3006E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E4026F8-2E19-EBDA-FADE-B7C73F972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779" y="2821235"/>
            <a:ext cx="5686685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Streamlined processes for managing and prioritizing leads.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Improved collaboration and communication between teams.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Enhanced user experience with intuitive tools and features.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Positive outcomes reflected in user satisfaction and system efficiency.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935BC9DD-A60D-FC3D-B5BC-55B32E24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146" y="4943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-70529"/>
            <a:ext cx="7796464" cy="1222385"/>
          </a:xfrm>
        </p:spPr>
        <p:txBody>
          <a:bodyPr/>
          <a:lstStyle/>
          <a:p>
            <a:r>
              <a:rPr lang="en-US" sz="1800" b="1" u="sng" dirty="0">
                <a:latin typeface="Aptos" panose="020B0004020202020204" pitchFamily="34" charset="0"/>
              </a:rPr>
              <a:t>Methods/Approach</a:t>
            </a:r>
            <a:br>
              <a:rPr lang="en-US" sz="1800" b="1" dirty="0"/>
            </a:b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787" y="1264659"/>
            <a:ext cx="7730836" cy="4831341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b="1" dirty="0"/>
              <a:t>Waterfall Methodology</a:t>
            </a:r>
            <a:br>
              <a:rPr lang="en-US" dirty="0"/>
            </a:br>
            <a:endParaRPr lang="en-US" sz="1500" dirty="0">
              <a:latin typeface="Aptos Display" panose="020B00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ptos" panose="020B0004020202020204" pitchFamily="34" charset="0"/>
              </a:rPr>
              <a:t>Requirement Gathering and Analysis:</a:t>
            </a:r>
            <a:endParaRPr lang="en-US" sz="1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/>
            <a:r>
              <a:rPr lang="en-US" sz="1500" dirty="0">
                <a:solidFill>
                  <a:schemeClr val="tx1"/>
                </a:solidFill>
                <a:latin typeface="Aptos" panose="020B0004020202020204" pitchFamily="34" charset="0"/>
              </a:rPr>
              <a:t>Understand and document project requirements upfront.</a:t>
            </a:r>
          </a:p>
          <a:p>
            <a:pPr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ptos" panose="020B0004020202020204" pitchFamily="34" charset="0"/>
              </a:rPr>
              <a:t>System Design:</a:t>
            </a:r>
            <a:endParaRPr lang="en-US" sz="1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/>
            <a:r>
              <a:rPr lang="en-US" sz="1500" dirty="0">
                <a:solidFill>
                  <a:schemeClr val="tx1"/>
                </a:solidFill>
                <a:latin typeface="Aptos" panose="020B0004020202020204" pitchFamily="34" charset="0"/>
              </a:rPr>
              <a:t>Create detailed designs for system architecture and interfaces.</a:t>
            </a:r>
          </a:p>
          <a:p>
            <a:pPr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ptos" panose="020B0004020202020204" pitchFamily="34" charset="0"/>
              </a:rPr>
              <a:t>Implementation:</a:t>
            </a:r>
            <a:endParaRPr lang="en-US" sz="1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/>
            <a:r>
              <a:rPr lang="en-US" sz="1500" dirty="0">
                <a:solidFill>
                  <a:schemeClr val="tx1"/>
                </a:solidFill>
                <a:latin typeface="Aptos" panose="020B0004020202020204" pitchFamily="34" charset="0"/>
              </a:rPr>
              <a:t>Develop and integrate all functionalities as per design.</a:t>
            </a:r>
          </a:p>
          <a:p>
            <a:pPr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ptos" panose="020B0004020202020204" pitchFamily="34" charset="0"/>
              </a:rPr>
              <a:t>Verification:</a:t>
            </a:r>
            <a:endParaRPr lang="en-US" sz="1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/>
            <a:r>
              <a:rPr lang="en-US" sz="1500" dirty="0">
                <a:solidFill>
                  <a:schemeClr val="tx1"/>
                </a:solidFill>
                <a:latin typeface="Aptos" panose="020B0004020202020204" pitchFamily="34" charset="0"/>
              </a:rPr>
              <a:t>Conduct thorough testing to ensure quality and adherence to requirements.</a:t>
            </a:r>
          </a:p>
          <a:p>
            <a:pPr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ptos" panose="020B0004020202020204" pitchFamily="34" charset="0"/>
              </a:rPr>
              <a:t>Deployment:</a:t>
            </a:r>
            <a:endParaRPr lang="en-US" sz="1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/>
            <a:r>
              <a:rPr lang="en-US" sz="1500" dirty="0">
                <a:solidFill>
                  <a:schemeClr val="tx1"/>
                </a:solidFill>
                <a:latin typeface="Aptos" panose="020B0004020202020204" pitchFamily="34" charset="0"/>
              </a:rPr>
              <a:t>Deliver the final product to the end-users.</a:t>
            </a:r>
          </a:p>
          <a:p>
            <a:pPr>
              <a:buFont typeface="+mj-lt"/>
              <a:buAutoNum type="arabicPeriod"/>
            </a:pPr>
            <a:r>
              <a:rPr lang="en-US" sz="1500" b="1" dirty="0">
                <a:solidFill>
                  <a:schemeClr val="tx1"/>
                </a:solidFill>
                <a:latin typeface="Aptos" panose="020B0004020202020204" pitchFamily="34" charset="0"/>
              </a:rPr>
              <a:t>Maintenance:</a:t>
            </a:r>
            <a:endParaRPr lang="en-US" sz="1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/>
            <a:r>
              <a:rPr lang="en-US" sz="1500" dirty="0">
                <a:solidFill>
                  <a:schemeClr val="tx1"/>
                </a:solidFill>
                <a:latin typeface="Aptos" panose="020B0004020202020204" pitchFamily="34" charset="0"/>
              </a:rPr>
              <a:t>Provide ongoing support and address any issues post-deployment.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04" y="688518"/>
            <a:ext cx="7631709" cy="1091627"/>
          </a:xfrm>
        </p:spPr>
        <p:txBody>
          <a:bodyPr/>
          <a:lstStyle/>
          <a:p>
            <a:r>
              <a:rPr lang="en-IN" sz="1800" b="1" u="sng" dirty="0">
                <a:latin typeface="Aptos" panose="020B0004020202020204" pitchFamily="34" charset="0"/>
              </a:rPr>
              <a:t>Resources</a:t>
            </a:r>
            <a:br>
              <a:rPr lang="en-IN" sz="1800" b="1" u="sng" dirty="0">
                <a:latin typeface="Aptos" panose="020B0004020202020204" pitchFamily="34" charset="0"/>
              </a:rPr>
            </a:br>
            <a:endParaRPr lang="en-US" sz="1800" u="sng" dirty="0">
              <a:latin typeface="Aptos" panose="020B0004020202020204" pitchFamily="34" charset="0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399" y="2303463"/>
            <a:ext cx="7499927" cy="4143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ptos" panose="020B0004020202020204" pitchFamily="34" charset="0"/>
              </a:rPr>
              <a:t>Human Resources: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Developers, UX/UI designers, Project Managers.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ptos" panose="020B0004020202020204" pitchFamily="34" charset="0"/>
              </a:rPr>
              <a:t>Tools &amp; Technologies: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Programming frameworks, Database systems, APIs.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ptos" panose="020B0004020202020204" pitchFamily="34" charset="0"/>
              </a:rPr>
              <a:t>Budget: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Estimated cost: $50,000.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ptos" panose="020B0004020202020204" pitchFamily="34" charset="0"/>
              </a:rPr>
              <a:t>Time: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Project timeline: 6 months.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Placeholder 9" descr="A person wearing a blue suit and headphones pointing at a computer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n-IN" sz="1800" b="1" u="sng" dirty="0">
                <a:latin typeface="Aptos" panose="020B0004020202020204" pitchFamily="34" charset="0"/>
              </a:rPr>
              <a:t>Risks and Dependencies</a:t>
            </a:r>
            <a:br>
              <a:rPr lang="en-IN" sz="1800" b="1" dirty="0"/>
            </a:b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ptos" panose="020B0004020202020204" pitchFamily="34" charset="0"/>
              </a:rPr>
              <a:t>Risks: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Resistance to change from the team.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Budget overruns due to unforeseen requirements.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Technical issues during integration.</a:t>
            </a:r>
            <a:b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b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ptos" panose="020B0004020202020204" pitchFamily="34" charset="0"/>
              </a:rPr>
              <a:t>Dependencies: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Timely feedback from stakeholders.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Availability of skilled personnel.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ptos" panose="020B0004020202020204" pitchFamily="34" charset="0"/>
              </a:rPr>
              <a:t>Reliable third-party tools and APIs.</a:t>
            </a:r>
          </a:p>
          <a:p>
            <a:endParaRPr lang="en-US" dirty="0"/>
          </a:p>
        </p:txBody>
      </p:sp>
      <p:pic>
        <p:nvPicPr>
          <p:cNvPr id="7" name="Picture Placeholder 6" descr="A person wearing glasses and a blue shirt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{B85478D0-D8D5-4A7F-B24F-F94A0619BB1A}tf78438558_win32</Template>
  <TotalTime>156</TotalTime>
  <Words>537</Words>
  <Application>Microsoft Office PowerPoint</Application>
  <PresentationFormat>Widescreen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Arial Black</vt:lpstr>
      <vt:lpstr>Calibri</vt:lpstr>
      <vt:lpstr>Sabon Next LT</vt:lpstr>
      <vt:lpstr>Custom</vt:lpstr>
      <vt:lpstr>Lead Management System</vt:lpstr>
      <vt:lpstr>agenda</vt:lpstr>
      <vt:lpstr>Situation/Problem/Opportunity-  Why Do We Need a Lead Management System?  Current Situation: Manual tracking of leads is time-consuming and error-prone. Leads are often lost due to lack of centralized tracking.  Problem Statement: Inefficient lead management leads to lost opportunities and decreased sales conversion rates.  Opportunity: Implementing an efficient lead management system to boost productivity and optimize conversions. </vt:lpstr>
      <vt:lpstr>PowerPoint Presentation</vt:lpstr>
      <vt:lpstr>Project Objectives </vt:lpstr>
      <vt:lpstr>Success Criteria </vt:lpstr>
      <vt:lpstr>Methods/Approach </vt:lpstr>
      <vt:lpstr>Resources </vt:lpstr>
      <vt:lpstr>Risks and Dependencies </vt:lpstr>
      <vt:lpstr>Technologies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Vaishnavi Rathod</dc:creator>
  <cp:lastModifiedBy>Vaishnavi Rathod</cp:lastModifiedBy>
  <cp:revision>1</cp:revision>
  <dcterms:created xsi:type="dcterms:W3CDTF">2024-12-25T11:53:22Z</dcterms:created>
  <dcterms:modified xsi:type="dcterms:W3CDTF">2024-12-25T14:29:30Z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