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8" r:id="rId2"/>
    <p:sldId id="260" r:id="rId3"/>
    <p:sldId id="270" r:id="rId4"/>
    <p:sldId id="271" r:id="rId5"/>
    <p:sldId id="272" r:id="rId6"/>
    <p:sldId id="273" r:id="rId7"/>
    <p:sldId id="274" r:id="rId8"/>
    <p:sldId id="275" r:id="rId9"/>
    <p:sldId id="276" r:id="rId10"/>
    <p:sldId id="277" r:id="rId11"/>
    <p:sldId id="278" r:id="rId12"/>
    <p:sldId id="279" r:id="rId13"/>
    <p:sldId id="280" r:id="rId14"/>
    <p:sldId id="281" r:id="rId15"/>
    <p:sldId id="282" r:id="rId16"/>
    <p:sldId id="283" r:id="rId17"/>
    <p:sldId id="284" r:id="rId18"/>
    <p:sldId id="28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8" d="100"/>
          <a:sy n="68" d="100"/>
        </p:scale>
        <p:origin x="616" y="48"/>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EBDA6D-DC69-4DCE-BAF7-6763517D3376}" type="datetimeFigureOut">
              <a:rPr lang="en-US"/>
              <a:t>12/25/2024</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977E94-A6AB-4E02-8E43-E89F9CF4757F}" type="slidenum">
              <a:rPr/>
              <a:t>‹#›</a:t>
            </a:fld>
            <a:endParaRPr/>
          </a:p>
        </p:txBody>
      </p:sp>
    </p:spTree>
    <p:extLst>
      <p:ext uri="{BB962C8B-B14F-4D97-AF65-F5344CB8AC3E}">
        <p14:creationId xmlns:p14="http://schemas.microsoft.com/office/powerpoint/2010/main" val="2154258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7F6C43-988E-4257-9A1C-C162EF036D58}" type="datetimeFigureOut">
              <a:rPr lang="en-US"/>
              <a:t>12/25/2024</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D491D0-8E1B-49C7-849B-A28568D94497}" type="slidenum">
              <a:rPr/>
              <a:t>‹#›</a:t>
            </a:fld>
            <a:endParaRPr/>
          </a:p>
        </p:txBody>
      </p:sp>
    </p:spTree>
    <p:extLst>
      <p:ext uri="{BB962C8B-B14F-4D97-AF65-F5344CB8AC3E}">
        <p14:creationId xmlns:p14="http://schemas.microsoft.com/office/powerpoint/2010/main" val="1726325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2832533" y="1371600"/>
            <a:ext cx="9359467" cy="297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2832533" y="4462272"/>
            <a:ext cx="9359467"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bwMode="black">
          <a:xfrm>
            <a:off x="3175199" y="1943842"/>
            <a:ext cx="8500062" cy="2387600"/>
          </a:xfrm>
        </p:spPr>
        <p:txBody>
          <a:bodyPr anchor="b"/>
          <a:lstStyle>
            <a:lvl1pPr algn="l">
              <a:lnSpc>
                <a:spcPct val="90000"/>
              </a:lnSpc>
              <a:defRPr sz="6000" b="1">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3175199" y="4538659"/>
            <a:ext cx="8500062" cy="865321"/>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
        <p:nvSpPr>
          <p:cNvPr id="11" name="Date Placeholder 3"/>
          <p:cNvSpPr>
            <a:spLocks noGrp="1"/>
          </p:cNvSpPr>
          <p:nvPr>
            <p:ph type="dt" sz="half" idx="10"/>
          </p:nvPr>
        </p:nvSpPr>
        <p:spPr/>
        <p:txBody>
          <a:bodyPr/>
          <a:lstStyle>
            <a:lvl1pPr>
              <a:defRPr>
                <a:solidFill>
                  <a:schemeClr val="bg2"/>
                </a:solidFill>
              </a:defRPr>
            </a:lvl1pPr>
          </a:lstStyle>
          <a:p>
            <a:fld id="{2CCFE9AC-F15C-4FA0-A6F1-298829FA691D}" type="datetimeFigureOut">
              <a:rPr lang="en-US" smtClean="0"/>
              <a:pPr/>
              <a:t>12/25/2024</a:t>
            </a:fld>
            <a:endParaRPr lang="en-US" dirty="0"/>
          </a:p>
        </p:txBody>
      </p:sp>
      <p:sp>
        <p:nvSpPr>
          <p:cNvPr id="12" name="Footer Placeholder 4"/>
          <p:cNvSpPr>
            <a:spLocks noGrp="1"/>
          </p:cNvSpPr>
          <p:nvPr>
            <p:ph type="ftr" sz="quarter" idx="11"/>
          </p:nvPr>
        </p:nvSpPr>
        <p:spPr/>
        <p:txBody>
          <a:bodyPr/>
          <a:lstStyle>
            <a:lvl1pPr>
              <a:defRPr>
                <a:solidFill>
                  <a:schemeClr val="bg2"/>
                </a:solidFill>
              </a:defRPr>
            </a:lvl1pPr>
          </a:lstStyle>
          <a:p>
            <a:endParaRPr lang="en-US"/>
          </a:p>
        </p:txBody>
      </p:sp>
      <p:sp>
        <p:nvSpPr>
          <p:cNvPr id="13" name="Slide Number Placeholder 5"/>
          <p:cNvSpPr>
            <a:spLocks noGrp="1"/>
          </p:cNvSpPr>
          <p:nvPr>
            <p:ph type="sldNum" sz="quarter" idx="12"/>
          </p:nvPr>
        </p:nvSpPr>
        <p:spPr/>
        <p:txBody>
          <a:bodyPr/>
          <a:lstStyle>
            <a:lvl1pPr>
              <a:defRPr>
                <a:solidFill>
                  <a:schemeClr val="bg2"/>
                </a:solidFill>
              </a:defRPr>
            </a:lvl1pPr>
          </a:lstStyle>
          <a:p>
            <a:fld id="{BD266BE7-899D-4075-917F-DBDE33B6B692}" type="slidenum">
              <a:rPr lang="en-US" smtClean="0"/>
              <a:pPr/>
              <a:t>‹#›</a:t>
            </a:fld>
            <a:endParaRPr lang="en-US"/>
          </a:p>
        </p:txBody>
      </p:sp>
    </p:spTree>
    <p:extLst>
      <p:ext uri="{BB962C8B-B14F-4D97-AF65-F5344CB8AC3E}">
        <p14:creationId xmlns:p14="http://schemas.microsoft.com/office/powerpoint/2010/main" val="304754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CCFE9AC-F15C-4FA0-A6F1-298829FA691D}" type="datetimeFigureOut">
              <a:rPr lang="en-US"/>
              <a:t>12/25/2024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2664405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0" name="Rectangle 9"/>
          <p:cNvSpPr/>
          <p:nvPr/>
        </p:nvSpPr>
        <p:spPr>
          <a:xfrm rot="5400000">
            <a:off x="8267671" y="3370131"/>
            <a:ext cx="6858000"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rot="5400000">
            <a:off x="7523375" y="2743540"/>
            <a:ext cx="6857433" cy="1371487"/>
          </a:xfrm>
          <a:prstGeom prst="rect">
            <a:avLst/>
          </a:prstGeom>
        </p:spPr>
      </p:pic>
      <p:sp>
        <p:nvSpPr>
          <p:cNvPr id="2" name="Vertical Title 1"/>
          <p:cNvSpPr>
            <a:spLocks noGrp="1"/>
          </p:cNvSpPr>
          <p:nvPr>
            <p:ph type="title" orient="vert"/>
          </p:nvPr>
        </p:nvSpPr>
        <p:spPr>
          <a:xfrm>
            <a:off x="10266348" y="462249"/>
            <a:ext cx="1370886" cy="5714714"/>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378199" y="462249"/>
            <a:ext cx="9693088" cy="571471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a:xfrm>
            <a:off x="378199" y="6356350"/>
            <a:ext cx="1971947" cy="365125"/>
          </a:xfrm>
        </p:spPr>
        <p:txBody>
          <a:bodyPr/>
          <a:lstStyle/>
          <a:p>
            <a:fld id="{2CCFE9AC-F15C-4FA0-A6F1-298829FA691D}" type="datetimeFigureOut">
              <a:rPr lang="en-US"/>
              <a:t>12/25/2024</a:t>
            </a:fld>
            <a:endParaRPr/>
          </a:p>
        </p:txBody>
      </p:sp>
      <p:sp>
        <p:nvSpPr>
          <p:cNvPr id="5" name="Footer Placeholder 4"/>
          <p:cNvSpPr>
            <a:spLocks noGrp="1"/>
          </p:cNvSpPr>
          <p:nvPr>
            <p:ph type="ftr" sz="quarter" idx="11"/>
          </p:nvPr>
        </p:nvSpPr>
        <p:spPr>
          <a:xfrm>
            <a:off x="2382374" y="6356350"/>
            <a:ext cx="5687786" cy="365125"/>
          </a:xfrm>
        </p:spPr>
        <p:txBody>
          <a:bodyPr/>
          <a:lstStyle/>
          <a:p>
            <a:endParaRPr/>
          </a:p>
        </p:txBody>
      </p:sp>
      <p:sp>
        <p:nvSpPr>
          <p:cNvPr id="6" name="Slide Number Placeholder 5"/>
          <p:cNvSpPr>
            <a:spLocks noGrp="1"/>
          </p:cNvSpPr>
          <p:nvPr>
            <p:ph type="sldNum" sz="quarter" idx="12"/>
          </p:nvPr>
        </p:nvSpPr>
        <p:spPr>
          <a:xfrm>
            <a:off x="8102389" y="6356350"/>
            <a:ext cx="1968898" cy="365125"/>
          </a:xfrm>
        </p:spPr>
        <p:txBody>
          <a:bodyPr/>
          <a:lstStyle/>
          <a:p>
            <a:fld id="{BD266BE7-899D-4075-917F-DBDE33B6B692}" type="slidenum">
              <a:rPr/>
              <a:t>‹#›</a:t>
            </a:fld>
            <a:endParaRPr/>
          </a:p>
        </p:txBody>
      </p:sp>
    </p:spTree>
    <p:extLst>
      <p:ext uri="{BB962C8B-B14F-4D97-AF65-F5344CB8AC3E}">
        <p14:creationId xmlns:p14="http://schemas.microsoft.com/office/powerpoint/2010/main" val="302941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CCFE9AC-F15C-4FA0-A6F1-298829FA691D}" type="datetimeFigureOut">
              <a:rPr lang="en-US"/>
              <a:t>12/25/2024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54133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3502152" y="-20637"/>
            <a:ext cx="7315200" cy="434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3502152" y="4462272"/>
            <a:ext cx="7315200" cy="1719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bwMode="black">
          <a:xfrm>
            <a:off x="3838015" y="658346"/>
            <a:ext cx="6597464" cy="3664417"/>
          </a:xfrm>
        </p:spPr>
        <p:txBody>
          <a:bodyPr anchor="b">
            <a:normAutofit/>
          </a:bodyPr>
          <a:lstStyle>
            <a:lvl1pPr>
              <a:lnSpc>
                <a:spcPct val="90000"/>
              </a:lnSpc>
              <a:defRPr sz="5000" b="1">
                <a:solidFill>
                  <a:schemeClr val="tx1"/>
                </a:solidFill>
              </a:defRPr>
            </a:lvl1pPr>
          </a:lstStyle>
          <a:p>
            <a:r>
              <a:rPr lang="en-US" smtClean="0"/>
              <a:t>Click to edit Master title style</a:t>
            </a:r>
            <a:endParaRPr/>
          </a:p>
        </p:txBody>
      </p:sp>
      <p:sp>
        <p:nvSpPr>
          <p:cNvPr id="3" name="Text Placeholder 2"/>
          <p:cNvSpPr>
            <a:spLocks noGrp="1"/>
          </p:cNvSpPr>
          <p:nvPr>
            <p:ph type="body" idx="1"/>
          </p:nvPr>
        </p:nvSpPr>
        <p:spPr>
          <a:xfrm>
            <a:off x="3838014" y="4589463"/>
            <a:ext cx="6597465" cy="1500187"/>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solidFill>
                  <a:schemeClr val="bg2"/>
                </a:solidFill>
              </a:defRPr>
            </a:lvl1pPr>
          </a:lstStyle>
          <a:p>
            <a:fld id="{2CCFE9AC-F15C-4FA0-A6F1-298829FA691D}" type="datetimeFigureOut">
              <a:rPr lang="en-US" smtClean="0"/>
              <a:pPr/>
              <a:t>12/25/2024</a:t>
            </a:fld>
            <a:endParaRPr lang="en-US"/>
          </a:p>
        </p:txBody>
      </p:sp>
      <p:sp>
        <p:nvSpPr>
          <p:cNvPr id="5" name="Footer Placeholder 4"/>
          <p:cNvSpPr>
            <a:spLocks noGrp="1"/>
          </p:cNvSpPr>
          <p:nvPr>
            <p:ph type="ftr" sz="quarter" idx="11"/>
          </p:nvPr>
        </p:nvSpPr>
        <p:spPr/>
        <p:txBody>
          <a:bodyPr/>
          <a:lstStyle>
            <a:lvl1pPr>
              <a:defRPr>
                <a:solidFill>
                  <a:schemeClr val="bg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BD266BE7-899D-4075-917F-DBDE33B6B692}" type="slidenum">
              <a:rPr lang="en-US" smtClean="0"/>
              <a:pPr/>
              <a:t>‹#›</a:t>
            </a:fld>
            <a:endParaRPr lang="en-US"/>
          </a:p>
        </p:txBody>
      </p:sp>
    </p:spTree>
    <p:extLst>
      <p:ext uri="{BB962C8B-B14F-4D97-AF65-F5344CB8AC3E}">
        <p14:creationId xmlns:p14="http://schemas.microsoft.com/office/powerpoint/2010/main" val="4282452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280160" y="2194560"/>
            <a:ext cx="4489704" cy="39867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415368" y="2194560"/>
            <a:ext cx="4493424" cy="39867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2CCFE9AC-F15C-4FA0-A6F1-298829FA691D}" type="datetimeFigureOut">
              <a:rPr lang="en-US"/>
              <a:t>12/25/2024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320104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280160" y="1828456"/>
            <a:ext cx="4489704" cy="8306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80160" y="2743194"/>
            <a:ext cx="4489704" cy="343376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419088" y="1828456"/>
            <a:ext cx="4489704" cy="8306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419088" y="2743194"/>
            <a:ext cx="4489704" cy="343376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2CCFE9AC-F15C-4FA0-A6F1-298829FA691D}" type="datetimeFigureOut">
              <a:rPr lang="en-US"/>
              <a:t>12/25/2024</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426128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CCFE9AC-F15C-4FA0-A6F1-298829FA691D}" type="datetimeFigureOut">
              <a:rPr lang="en-US"/>
              <a:t>12/25/2024</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264161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CFE9AC-F15C-4FA0-A6F1-298829FA691D}" type="datetimeFigureOut">
              <a:rPr lang="en-US"/>
              <a:t>12/25/2024</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183029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smtClean="0"/>
              <a:t>Click to edit Master title style</a:t>
            </a:r>
            <a:endParaRPr/>
          </a:p>
        </p:txBody>
      </p:sp>
      <p:sp>
        <p:nvSpPr>
          <p:cNvPr id="4" name="Text Placeholder 2"/>
          <p:cNvSpPr>
            <a:spLocks noGrp="1"/>
          </p:cNvSpPr>
          <p:nvPr>
            <p:ph type="body" sz="half" idx="2"/>
          </p:nvPr>
        </p:nvSpPr>
        <p:spPr>
          <a:xfrm>
            <a:off x="1291818" y="2465294"/>
            <a:ext cx="3834874" cy="3711669"/>
          </a:xfrm>
        </p:spPr>
        <p:txBody>
          <a:bodyPr>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3" name="Content Placeholder 3"/>
          <p:cNvSpPr>
            <a:spLocks noGrp="1"/>
          </p:cNvSpPr>
          <p:nvPr>
            <p:ph idx="1"/>
          </p:nvPr>
        </p:nvSpPr>
        <p:spPr>
          <a:xfrm>
            <a:off x="5518897" y="2465294"/>
            <a:ext cx="5174504" cy="3711669"/>
          </a:xfrm>
        </p:spPr>
        <p:txBody>
          <a:bodyPr>
            <a:normAutofit/>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2CCFE9AC-F15C-4FA0-A6F1-298829FA691D}" type="datetimeFigureOut">
              <a:rPr lang="en-US"/>
              <a:t>12/25/2024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311474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smtClean="0"/>
              <a:t>Click to edit Master title style</a:t>
            </a:r>
            <a:endParaRPr/>
          </a:p>
        </p:txBody>
      </p:sp>
      <p:sp>
        <p:nvSpPr>
          <p:cNvPr id="4" name="Text Placeholder 3"/>
          <p:cNvSpPr>
            <a:spLocks noGrp="1"/>
          </p:cNvSpPr>
          <p:nvPr>
            <p:ph type="body" sz="half" idx="2"/>
          </p:nvPr>
        </p:nvSpPr>
        <p:spPr>
          <a:xfrm>
            <a:off x="1291819" y="2465293"/>
            <a:ext cx="3834874" cy="3711669"/>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5518896" y="1828456"/>
            <a:ext cx="5389895" cy="5029544"/>
          </a:xfrm>
        </p:spPr>
        <p:txBody>
          <a:bodyPr tIns="13716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5" name="Date Placeholder 4"/>
          <p:cNvSpPr>
            <a:spLocks noGrp="1"/>
          </p:cNvSpPr>
          <p:nvPr>
            <p:ph type="dt" sz="half" idx="10"/>
          </p:nvPr>
        </p:nvSpPr>
        <p:spPr/>
        <p:txBody>
          <a:bodyPr/>
          <a:lstStyle/>
          <a:p>
            <a:fld id="{2CCFE9AC-F15C-4FA0-A6F1-298829FA691D}" type="datetimeFigureOut">
              <a:rPr lang="en-US"/>
              <a:t>12/25/2024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4161366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347472"/>
            <a:ext cx="12188952"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8" name="Picture 7"/>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invGray">
          <a:xfrm>
            <a:off x="0" y="457200"/>
            <a:ext cx="12188952" cy="1371257"/>
          </a:xfrm>
          <a:prstGeom prst="rect">
            <a:avLst/>
          </a:prstGeom>
        </p:spPr>
      </p:pic>
      <p:sp>
        <p:nvSpPr>
          <p:cNvPr id="2" name="Title Placeholder 1"/>
          <p:cNvSpPr>
            <a:spLocks noGrp="1"/>
          </p:cNvSpPr>
          <p:nvPr>
            <p:ph type="title"/>
          </p:nvPr>
        </p:nvSpPr>
        <p:spPr bwMode="black">
          <a:xfrm>
            <a:off x="1280160" y="466343"/>
            <a:ext cx="9628632" cy="1362113"/>
          </a:xfrm>
          <a:prstGeom prst="rect">
            <a:avLst/>
          </a:prstGeom>
        </p:spPr>
        <p:txBody>
          <a:bodyPr vert="horz" lIns="91440" tIns="45720" rIns="91440" bIns="45720" rtlCol="0" anchor="ctr">
            <a:normAutofit/>
          </a:bodyPr>
          <a:lstStyle/>
          <a:p>
            <a:r>
              <a:rPr lang="en-US" smtClean="0"/>
              <a:t>Click to edit Master title style</a:t>
            </a:r>
            <a:endParaRPr dirty="0"/>
          </a:p>
        </p:txBody>
      </p:sp>
      <p:sp>
        <p:nvSpPr>
          <p:cNvPr id="3" name="Text Placeholder 2"/>
          <p:cNvSpPr>
            <a:spLocks noGrp="1"/>
          </p:cNvSpPr>
          <p:nvPr>
            <p:ph type="body" idx="1"/>
          </p:nvPr>
        </p:nvSpPr>
        <p:spPr>
          <a:xfrm>
            <a:off x="1280160" y="2190749"/>
            <a:ext cx="9628632" cy="398621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1280160" y="6356350"/>
            <a:ext cx="1971947" cy="365125"/>
          </a:xfrm>
          <a:prstGeom prst="rect">
            <a:avLst/>
          </a:prstGeom>
        </p:spPr>
        <p:txBody>
          <a:bodyPr vert="horz" lIns="91440" tIns="45720" rIns="91440" bIns="45720" rtlCol="0" anchor="ctr"/>
          <a:lstStyle>
            <a:lvl1pPr algn="l">
              <a:defRPr sz="1200" baseline="0">
                <a:solidFill>
                  <a:schemeClr val="tx1"/>
                </a:solidFill>
              </a:defRPr>
            </a:lvl1pPr>
          </a:lstStyle>
          <a:p>
            <a:fld id="{2CCFE9AC-F15C-4FA0-A6F1-298829FA691D}" type="datetimeFigureOut">
              <a:rPr lang="en-US" smtClean="0"/>
              <a:pPr/>
              <a:t>12/25/2024</a:t>
            </a:fld>
            <a:endParaRPr lang="en-US" dirty="0"/>
          </a:p>
        </p:txBody>
      </p:sp>
      <p:sp>
        <p:nvSpPr>
          <p:cNvPr id="5" name="Footer Placeholder 4"/>
          <p:cNvSpPr>
            <a:spLocks noGrp="1"/>
          </p:cNvSpPr>
          <p:nvPr>
            <p:ph type="ftr" sz="quarter" idx="3"/>
          </p:nvPr>
        </p:nvSpPr>
        <p:spPr>
          <a:xfrm>
            <a:off x="3252107" y="6356350"/>
            <a:ext cx="5687786" cy="365125"/>
          </a:xfrm>
          <a:prstGeom prst="rect">
            <a:avLst/>
          </a:prstGeom>
        </p:spPr>
        <p:txBody>
          <a:bodyPr vert="horz" lIns="91440" tIns="45720" rIns="91440" bIns="45720" rtlCol="0" anchor="ctr"/>
          <a:lstStyle>
            <a:lvl1pPr algn="ctr">
              <a:defRPr sz="1200" baseline="0">
                <a:solidFill>
                  <a:schemeClr val="tx1"/>
                </a:solidFill>
              </a:defRPr>
            </a:lvl1pPr>
          </a:lstStyle>
          <a:p>
            <a:endParaRPr lang="en-US"/>
          </a:p>
        </p:txBody>
      </p:sp>
      <p:sp>
        <p:nvSpPr>
          <p:cNvPr id="6" name="Slide Number Placeholder 5"/>
          <p:cNvSpPr>
            <a:spLocks noGrp="1"/>
          </p:cNvSpPr>
          <p:nvPr>
            <p:ph type="sldNum" sz="quarter" idx="4"/>
          </p:nvPr>
        </p:nvSpPr>
        <p:spPr>
          <a:xfrm>
            <a:off x="8939894" y="6356350"/>
            <a:ext cx="1968898" cy="365125"/>
          </a:xfrm>
          <a:prstGeom prst="rect">
            <a:avLst/>
          </a:prstGeom>
        </p:spPr>
        <p:txBody>
          <a:bodyPr vert="horz" lIns="91440" tIns="45720" rIns="91440" bIns="45720" rtlCol="0" anchor="ctr"/>
          <a:lstStyle>
            <a:lvl1pPr algn="r">
              <a:defRPr sz="1200" baseline="0">
                <a:solidFill>
                  <a:schemeClr val="tx1"/>
                </a:solidFill>
              </a:defRPr>
            </a:lvl1pPr>
          </a:lstStyle>
          <a:p>
            <a:fld id="{BD266BE7-899D-4075-917F-DBDE33B6B692}" type="slidenum">
              <a:rPr lang="en-US" smtClean="0"/>
              <a:pPr/>
              <a:t>‹#›</a:t>
            </a:fld>
            <a:endParaRPr lang="en-US"/>
          </a:p>
        </p:txBody>
      </p:sp>
    </p:spTree>
    <p:extLst>
      <p:ext uri="{BB962C8B-B14F-4D97-AF65-F5344CB8AC3E}">
        <p14:creationId xmlns:p14="http://schemas.microsoft.com/office/powerpoint/2010/main" val="2871921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5000"/>
        </a:lnSpc>
        <a:spcBef>
          <a:spcPct val="0"/>
        </a:spcBef>
        <a:buNone/>
        <a:defRPr sz="3000" kern="1200">
          <a:solidFill>
            <a:schemeClr val="bg1"/>
          </a:solidFill>
          <a:latin typeface="+mj-lt"/>
          <a:ea typeface="+mj-ea"/>
          <a:cs typeface="+mj-cs"/>
        </a:defRPr>
      </a:lvl1pPr>
    </p:titleStyle>
    <p:body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Salesforce – Term Deposit</a:t>
            </a:r>
            <a:endParaRPr lang="en-US" dirty="0"/>
          </a:p>
        </p:txBody>
      </p:sp>
      <p:sp>
        <p:nvSpPr>
          <p:cNvPr id="3" name="Subtitle 2"/>
          <p:cNvSpPr>
            <a:spLocks noGrp="1"/>
          </p:cNvSpPr>
          <p:nvPr>
            <p:ph type="subTitle" idx="1"/>
          </p:nvPr>
        </p:nvSpPr>
        <p:spPr/>
        <p:txBody>
          <a:bodyPr/>
          <a:lstStyle/>
          <a:p>
            <a:r>
              <a:rPr lang="en-US" dirty="0" smtClean="0"/>
              <a:t>Prepared By – Rohit Salvi</a:t>
            </a:r>
          </a:p>
          <a:p>
            <a:r>
              <a:rPr lang="en-US" dirty="0" smtClean="0"/>
              <a:t>Date – 24.12.2024</a:t>
            </a:r>
            <a:endParaRPr lang="en-US" dirty="0"/>
          </a:p>
        </p:txBody>
      </p:sp>
    </p:spTree>
    <p:extLst>
      <p:ext uri="{BB962C8B-B14F-4D97-AF65-F5344CB8AC3E}">
        <p14:creationId xmlns:p14="http://schemas.microsoft.com/office/powerpoint/2010/main" val="173269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2"/>
                </a:solidFill>
              </a:rPr>
              <a:t>Methods  / Approach</a:t>
            </a:r>
            <a:endParaRPr lang="en-IN" dirty="0">
              <a:solidFill>
                <a:schemeClr val="bg2"/>
              </a:solidFill>
            </a:endParaRPr>
          </a:p>
        </p:txBody>
      </p:sp>
      <p:sp>
        <p:nvSpPr>
          <p:cNvPr id="3" name="Content Placeholder 2"/>
          <p:cNvSpPr>
            <a:spLocks noGrp="1"/>
          </p:cNvSpPr>
          <p:nvPr>
            <p:ph idx="1"/>
          </p:nvPr>
        </p:nvSpPr>
        <p:spPr/>
        <p:txBody>
          <a:bodyPr>
            <a:noAutofit/>
          </a:bodyPr>
          <a:lstStyle/>
          <a:p>
            <a:r>
              <a:rPr lang="en-US" sz="2400" dirty="0" smtClean="0"/>
              <a:t>Bank has appointed a Term Deposit Committee consisting of Country Sales Head, Branch Control Unit Head, Internal Audit Head, Information Technology Head.</a:t>
            </a:r>
          </a:p>
          <a:p>
            <a:r>
              <a:rPr lang="en-US" sz="2400" dirty="0" smtClean="0"/>
              <a:t>After evaluation of existing system functionalities in Salesforce, it is recommended for introduction of E-Checklist at maker and checker level for all branches at bank level</a:t>
            </a:r>
          </a:p>
          <a:p>
            <a:r>
              <a:rPr lang="en-US" sz="2400" dirty="0" smtClean="0"/>
              <a:t>E-checklist to include the following post all details are filled by Client in Term Deposit form which is in banks standardized format</a:t>
            </a:r>
          </a:p>
          <a:p>
            <a:pPr marL="0" indent="0">
              <a:buNone/>
            </a:pPr>
            <a:r>
              <a:rPr lang="en-US" sz="2400" dirty="0" smtClean="0"/>
              <a:t>     </a:t>
            </a:r>
          </a:p>
          <a:p>
            <a:endParaRPr lang="en-IN" sz="2400" dirty="0"/>
          </a:p>
        </p:txBody>
      </p:sp>
    </p:spTree>
    <p:extLst>
      <p:ext uri="{BB962C8B-B14F-4D97-AF65-F5344CB8AC3E}">
        <p14:creationId xmlns:p14="http://schemas.microsoft.com/office/powerpoint/2010/main" val="1745419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solidFill>
              </a:rPr>
              <a:t>Methods  / Approach</a:t>
            </a:r>
            <a:endParaRPr lang="en-IN" dirty="0"/>
          </a:p>
        </p:txBody>
      </p:sp>
      <p:sp>
        <p:nvSpPr>
          <p:cNvPr id="3" name="Content Placeholder 2"/>
          <p:cNvSpPr>
            <a:spLocks noGrp="1"/>
          </p:cNvSpPr>
          <p:nvPr>
            <p:ph idx="1"/>
          </p:nvPr>
        </p:nvSpPr>
        <p:spPr/>
        <p:txBody>
          <a:bodyPr/>
          <a:lstStyle/>
          <a:p>
            <a:pPr marL="0" indent="0">
              <a:buNone/>
            </a:pPr>
            <a:r>
              <a:rPr lang="en-US" dirty="0" smtClean="0"/>
              <a:t>     </a:t>
            </a:r>
            <a:r>
              <a:rPr lang="en-US" sz="2000" dirty="0"/>
              <a:t>a. Branch Code - Mandatory</a:t>
            </a:r>
          </a:p>
          <a:p>
            <a:pPr marL="0" indent="0">
              <a:buNone/>
            </a:pPr>
            <a:r>
              <a:rPr lang="en-US" sz="2000" dirty="0"/>
              <a:t>     b. Term Deposit Value Date  - Mandatory</a:t>
            </a:r>
          </a:p>
          <a:p>
            <a:pPr marL="0" indent="0">
              <a:buNone/>
            </a:pPr>
            <a:r>
              <a:rPr lang="en-US" dirty="0" smtClean="0"/>
              <a:t>     c. Product Code – Mandatory</a:t>
            </a:r>
          </a:p>
          <a:p>
            <a:pPr marL="0" indent="0">
              <a:buNone/>
            </a:pPr>
            <a:r>
              <a:rPr lang="en-US" dirty="0"/>
              <a:t> </a:t>
            </a:r>
            <a:r>
              <a:rPr lang="en-US" dirty="0" smtClean="0"/>
              <a:t>    d. Signature Verification Confirmation – Mandatory</a:t>
            </a:r>
          </a:p>
          <a:p>
            <a:pPr marL="0" indent="0">
              <a:buNone/>
            </a:pPr>
            <a:r>
              <a:rPr lang="en-US" dirty="0"/>
              <a:t> </a:t>
            </a:r>
            <a:r>
              <a:rPr lang="en-US" dirty="0" smtClean="0"/>
              <a:t>    e. Maker Name - </a:t>
            </a:r>
            <a:r>
              <a:rPr lang="en-US" dirty="0"/>
              <a:t>Mandatory</a:t>
            </a:r>
          </a:p>
          <a:p>
            <a:pPr marL="0" indent="0">
              <a:buNone/>
            </a:pPr>
            <a:r>
              <a:rPr lang="en-US" dirty="0" smtClean="0"/>
              <a:t>     f. </a:t>
            </a:r>
            <a:r>
              <a:rPr lang="en-US" dirty="0"/>
              <a:t> </a:t>
            </a:r>
            <a:r>
              <a:rPr lang="en-US" dirty="0" smtClean="0"/>
              <a:t>Checker Name – Mandatory</a:t>
            </a:r>
          </a:p>
          <a:p>
            <a:r>
              <a:rPr lang="en-US" dirty="0" smtClean="0"/>
              <a:t>Since Salesforce Application already exists with bank. Request for Information (RFI) and Request for Quotation  (RFQ) is asked for.</a:t>
            </a:r>
            <a:endParaRPr lang="en-IN" dirty="0"/>
          </a:p>
        </p:txBody>
      </p:sp>
    </p:spTree>
    <p:extLst>
      <p:ext uri="{BB962C8B-B14F-4D97-AF65-F5344CB8AC3E}">
        <p14:creationId xmlns:p14="http://schemas.microsoft.com/office/powerpoint/2010/main" val="586122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solidFill>
              </a:rPr>
              <a:t>Methods  / Approach</a:t>
            </a:r>
            <a:endParaRPr lang="en-IN" dirty="0"/>
          </a:p>
        </p:txBody>
      </p:sp>
      <p:sp>
        <p:nvSpPr>
          <p:cNvPr id="3" name="Content Placeholder 2"/>
          <p:cNvSpPr>
            <a:spLocks noGrp="1"/>
          </p:cNvSpPr>
          <p:nvPr>
            <p:ph idx="1"/>
          </p:nvPr>
        </p:nvSpPr>
        <p:spPr/>
        <p:txBody>
          <a:bodyPr>
            <a:noAutofit/>
          </a:bodyPr>
          <a:lstStyle/>
          <a:p>
            <a:r>
              <a:rPr lang="en-US" sz="2400" dirty="0" smtClean="0"/>
              <a:t>Salesforce Term Deposit E- Checklist is identified as a solution to mitigate Term Deposit Processing Discrepancies</a:t>
            </a:r>
          </a:p>
          <a:p>
            <a:r>
              <a:rPr lang="en-US" sz="2400" dirty="0" smtClean="0"/>
              <a:t>Statement of Work (SOW) is finalised.</a:t>
            </a:r>
          </a:p>
          <a:p>
            <a:r>
              <a:rPr lang="en-US" sz="2400" dirty="0" smtClean="0"/>
              <a:t>Technical Team consisting of Project Manager, Business Analyst, Java Developers, Testers and Data Base Developers is identified for this project</a:t>
            </a:r>
          </a:p>
          <a:p>
            <a:r>
              <a:rPr lang="en-US" sz="2400" dirty="0" smtClean="0"/>
              <a:t>Bank has identified Project Head, SME and experienced end users for the project</a:t>
            </a:r>
          </a:p>
          <a:p>
            <a:r>
              <a:rPr lang="en-US" sz="2400" dirty="0" smtClean="0"/>
              <a:t>Business Analyst has first identified the project goals and objectives</a:t>
            </a:r>
          </a:p>
          <a:p>
            <a:r>
              <a:rPr lang="en-US" sz="2400" dirty="0" smtClean="0"/>
              <a:t>Business Analyst has then done the stakeholder analysis for this project using RACI Matrix</a:t>
            </a:r>
            <a:endParaRPr lang="en-IN" sz="2400" dirty="0"/>
          </a:p>
        </p:txBody>
      </p:sp>
    </p:spTree>
    <p:extLst>
      <p:ext uri="{BB962C8B-B14F-4D97-AF65-F5344CB8AC3E}">
        <p14:creationId xmlns:p14="http://schemas.microsoft.com/office/powerpoint/2010/main" val="1278643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solidFill>
              </a:rPr>
              <a:t>Methods  / Approach</a:t>
            </a:r>
            <a:endParaRPr lang="en-IN" dirty="0"/>
          </a:p>
        </p:txBody>
      </p:sp>
      <p:sp>
        <p:nvSpPr>
          <p:cNvPr id="3" name="Content Placeholder 2"/>
          <p:cNvSpPr>
            <a:spLocks noGrp="1"/>
          </p:cNvSpPr>
          <p:nvPr>
            <p:ph idx="1"/>
          </p:nvPr>
        </p:nvSpPr>
        <p:spPr/>
        <p:txBody>
          <a:bodyPr>
            <a:normAutofit lnSpcReduction="10000"/>
          </a:bodyPr>
          <a:lstStyle/>
          <a:p>
            <a:r>
              <a:rPr lang="en-US" sz="2400" dirty="0" smtClean="0"/>
              <a:t>Business Analyst has done requirement gathering from Bank end using elicitation techniques like document analysis, brainstorming, interviews and observations</a:t>
            </a:r>
          </a:p>
          <a:p>
            <a:r>
              <a:rPr lang="en-US" sz="2400" dirty="0" smtClean="0"/>
              <a:t>Business Analyst has then documented the requirement in Business Requirement Document.</a:t>
            </a:r>
          </a:p>
          <a:p>
            <a:r>
              <a:rPr lang="en-US" sz="2400" dirty="0" smtClean="0"/>
              <a:t>Business Analyst then proceeds to UML  Diagrams ( Use Case and Activity Diagram) and also prepares Functional and Non Functional Requirement Documents, Software Requirements Specification and RTM</a:t>
            </a:r>
          </a:p>
          <a:p>
            <a:r>
              <a:rPr lang="en-US" sz="2400" dirty="0" smtClean="0"/>
              <a:t>Business Analyst has then completed Knowledge Transfer to its Development team regarding the requirements</a:t>
            </a:r>
            <a:endParaRPr lang="en-IN" sz="2400" dirty="0"/>
          </a:p>
        </p:txBody>
      </p:sp>
    </p:spTree>
    <p:extLst>
      <p:ext uri="{BB962C8B-B14F-4D97-AF65-F5344CB8AC3E}">
        <p14:creationId xmlns:p14="http://schemas.microsoft.com/office/powerpoint/2010/main" val="35186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solidFill>
              </a:rPr>
              <a:t>Methods  / Approach</a:t>
            </a:r>
            <a:endParaRPr lang="en-IN" dirty="0"/>
          </a:p>
        </p:txBody>
      </p:sp>
      <p:sp>
        <p:nvSpPr>
          <p:cNvPr id="3" name="Content Placeholder 2"/>
          <p:cNvSpPr>
            <a:spLocks noGrp="1"/>
          </p:cNvSpPr>
          <p:nvPr>
            <p:ph idx="1"/>
          </p:nvPr>
        </p:nvSpPr>
        <p:spPr/>
        <p:txBody>
          <a:bodyPr/>
          <a:lstStyle/>
          <a:p>
            <a:r>
              <a:rPr lang="en-US" dirty="0" smtClean="0"/>
              <a:t>Development Team works of development and Coding part</a:t>
            </a:r>
          </a:p>
          <a:p>
            <a:r>
              <a:rPr lang="en-US" dirty="0" smtClean="0"/>
              <a:t>Testers to then test application functionality and identity and fix the bugs</a:t>
            </a:r>
          </a:p>
          <a:p>
            <a:r>
              <a:rPr lang="en-US" dirty="0" smtClean="0"/>
              <a:t>UAT testing to be arranged by  Business Analyst with trained bank end users</a:t>
            </a:r>
          </a:p>
          <a:p>
            <a:r>
              <a:rPr lang="en-US" dirty="0" smtClean="0"/>
              <a:t>Post satisfactory confirmation from Banks Project Head, business analyst to get a sign – off</a:t>
            </a:r>
          </a:p>
          <a:p>
            <a:r>
              <a:rPr lang="en-US" dirty="0" smtClean="0"/>
              <a:t>Salesforce  - Term Deposit E-checklist to deployed for Live Environment </a:t>
            </a:r>
          </a:p>
          <a:p>
            <a:r>
              <a:rPr lang="en-US" dirty="0" smtClean="0"/>
              <a:t>Application maintenance to implemented</a:t>
            </a:r>
          </a:p>
          <a:p>
            <a:r>
              <a:rPr lang="en-US" dirty="0" smtClean="0"/>
              <a:t>Gather Bank feedback</a:t>
            </a:r>
            <a:endParaRPr lang="en-IN" dirty="0"/>
          </a:p>
        </p:txBody>
      </p:sp>
    </p:spTree>
    <p:extLst>
      <p:ext uri="{BB962C8B-B14F-4D97-AF65-F5344CB8AC3E}">
        <p14:creationId xmlns:p14="http://schemas.microsoft.com/office/powerpoint/2010/main" val="2281414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IN" dirty="0"/>
          </a:p>
        </p:txBody>
      </p:sp>
      <p:sp>
        <p:nvSpPr>
          <p:cNvPr id="3" name="Content Placeholder 2"/>
          <p:cNvSpPr>
            <a:spLocks noGrp="1"/>
          </p:cNvSpPr>
          <p:nvPr>
            <p:ph idx="1"/>
          </p:nvPr>
        </p:nvSpPr>
        <p:spPr/>
        <p:txBody>
          <a:bodyPr>
            <a:noAutofit/>
          </a:bodyPr>
          <a:lstStyle/>
          <a:p>
            <a:r>
              <a:rPr lang="en-US" sz="2400" dirty="0" smtClean="0"/>
              <a:t>Bank Committee : Ms. Priyanka – Project Head</a:t>
            </a:r>
          </a:p>
          <a:p>
            <a:pPr marL="0" indent="0">
              <a:buNone/>
            </a:pPr>
            <a:r>
              <a:rPr lang="en-US" sz="2400" dirty="0" smtClean="0"/>
              <a:t>                                     Mr. Rajesh – SME</a:t>
            </a:r>
          </a:p>
          <a:p>
            <a:pPr marL="0" indent="0">
              <a:buNone/>
            </a:pPr>
            <a:r>
              <a:rPr lang="en-US" sz="2400" dirty="0"/>
              <a:t> </a:t>
            </a:r>
            <a:r>
              <a:rPr lang="en-US" sz="2400" dirty="0" smtClean="0"/>
              <a:t>                                    Ms. Harshita &amp; Ms. Devika – End User  </a:t>
            </a:r>
          </a:p>
          <a:p>
            <a:r>
              <a:rPr lang="en-US" sz="2400" dirty="0" smtClean="0"/>
              <a:t>Salesforce Team : Mr. Hanumant -  Project Leader</a:t>
            </a:r>
          </a:p>
          <a:p>
            <a:pPr marL="0" indent="0">
              <a:buNone/>
            </a:pPr>
            <a:r>
              <a:rPr lang="en-US" sz="2400" dirty="0" smtClean="0"/>
              <a:t>                                    Mr. Rohit – Business Analyst</a:t>
            </a:r>
          </a:p>
          <a:p>
            <a:pPr marL="0" indent="0">
              <a:buNone/>
            </a:pPr>
            <a:r>
              <a:rPr lang="en-US" sz="2400" dirty="0"/>
              <a:t> </a:t>
            </a:r>
            <a:r>
              <a:rPr lang="en-US" sz="2400" dirty="0" smtClean="0"/>
              <a:t>                                   Mr. Gajanan &amp; Mr. Yogesh  - Java Developers</a:t>
            </a:r>
          </a:p>
          <a:p>
            <a:pPr marL="0" indent="0">
              <a:buNone/>
            </a:pPr>
            <a:r>
              <a:rPr lang="en-US" sz="2400" dirty="0"/>
              <a:t> </a:t>
            </a:r>
            <a:r>
              <a:rPr lang="en-US" sz="2400" dirty="0" smtClean="0"/>
              <a:t>                                   Ms. Madhuri &amp; Ms. Anshika – Testers</a:t>
            </a:r>
          </a:p>
          <a:p>
            <a:pPr marL="0" indent="0">
              <a:buNone/>
            </a:pPr>
            <a:r>
              <a:rPr lang="en-US" sz="2400" dirty="0"/>
              <a:t> </a:t>
            </a:r>
            <a:r>
              <a:rPr lang="en-US" sz="2400" dirty="0" smtClean="0"/>
              <a:t>                                   Ms. Sneha – Database Admin</a:t>
            </a:r>
          </a:p>
          <a:p>
            <a:pPr marL="0" indent="0">
              <a:buNone/>
            </a:pPr>
            <a:endParaRPr lang="en-US" sz="2400" dirty="0" smtClean="0"/>
          </a:p>
          <a:p>
            <a:pPr marL="0" indent="0">
              <a:buNone/>
            </a:pPr>
            <a:r>
              <a:rPr lang="en-US" sz="2400" dirty="0"/>
              <a:t> </a:t>
            </a:r>
            <a:endParaRPr lang="en-US" sz="2400" dirty="0" smtClean="0"/>
          </a:p>
          <a:p>
            <a:pPr marL="0" indent="0">
              <a:buNone/>
            </a:pPr>
            <a:endParaRPr lang="en-US" sz="2400" dirty="0" smtClean="0"/>
          </a:p>
          <a:p>
            <a:pPr marL="0" indent="0">
              <a:buNone/>
            </a:pPr>
            <a:r>
              <a:rPr lang="en-US" sz="2400" dirty="0"/>
              <a:t> </a:t>
            </a:r>
            <a:r>
              <a:rPr lang="en-US" sz="2400" dirty="0" smtClean="0"/>
              <a:t>                                                                                </a:t>
            </a:r>
          </a:p>
          <a:p>
            <a:pPr marL="0" indent="0">
              <a:buNone/>
            </a:pPr>
            <a:r>
              <a:rPr lang="en-US" sz="2400" dirty="0" smtClean="0"/>
              <a:t> </a:t>
            </a:r>
            <a:endParaRPr lang="en-IN" sz="2400" dirty="0"/>
          </a:p>
        </p:txBody>
      </p:sp>
    </p:spTree>
    <p:extLst>
      <p:ext uri="{BB962C8B-B14F-4D97-AF65-F5344CB8AC3E}">
        <p14:creationId xmlns:p14="http://schemas.microsoft.com/office/powerpoint/2010/main" val="2850107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endParaRPr lang="en-IN" dirty="0"/>
          </a:p>
        </p:txBody>
      </p:sp>
      <p:sp>
        <p:nvSpPr>
          <p:cNvPr id="3" name="Content Placeholder 2"/>
          <p:cNvSpPr>
            <a:spLocks noGrp="1"/>
          </p:cNvSpPr>
          <p:nvPr>
            <p:ph idx="1"/>
          </p:nvPr>
        </p:nvSpPr>
        <p:spPr/>
        <p:txBody>
          <a:bodyPr/>
          <a:lstStyle/>
          <a:p>
            <a:r>
              <a:rPr lang="en-US" dirty="0" smtClean="0"/>
              <a:t>Time – 12 Months maximum time frame</a:t>
            </a:r>
          </a:p>
          <a:p>
            <a:r>
              <a:rPr lang="en-US" dirty="0" smtClean="0"/>
              <a:t>Budget  - Not exceeding 1 Crore</a:t>
            </a:r>
          </a:p>
          <a:p>
            <a:r>
              <a:rPr lang="en-US" dirty="0" smtClean="0"/>
              <a:t>Project Size – Medium 500 to 1000 Man Hours</a:t>
            </a:r>
          </a:p>
          <a:p>
            <a:r>
              <a:rPr lang="en-US" dirty="0" smtClean="0"/>
              <a:t>Software – JavaScript, HTML.</a:t>
            </a:r>
          </a:p>
          <a:p>
            <a:r>
              <a:rPr lang="en-US" dirty="0" smtClean="0"/>
              <a:t>Hardware –  Bank Server, Hard Disk.</a:t>
            </a:r>
          </a:p>
          <a:p>
            <a:r>
              <a:rPr lang="en-US" dirty="0" smtClean="0"/>
              <a:t>Documents – Existing Salesforce document</a:t>
            </a:r>
          </a:p>
          <a:p>
            <a:endParaRPr lang="en-IN" dirty="0"/>
          </a:p>
        </p:txBody>
      </p:sp>
    </p:spTree>
    <p:extLst>
      <p:ext uri="{BB962C8B-B14F-4D97-AF65-F5344CB8AC3E}">
        <p14:creationId xmlns:p14="http://schemas.microsoft.com/office/powerpoint/2010/main" val="3195529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Risks and Dependencies</a:t>
            </a:r>
            <a:endParaRPr lang="en-IN" dirty="0"/>
          </a:p>
        </p:txBody>
      </p:sp>
      <p:sp>
        <p:nvSpPr>
          <p:cNvPr id="3" name="Content Placeholder 2"/>
          <p:cNvSpPr>
            <a:spLocks noGrp="1"/>
          </p:cNvSpPr>
          <p:nvPr>
            <p:ph idx="1"/>
          </p:nvPr>
        </p:nvSpPr>
        <p:spPr/>
        <p:txBody>
          <a:bodyPr/>
          <a:lstStyle/>
          <a:p>
            <a:r>
              <a:rPr lang="en-US" dirty="0" smtClean="0"/>
              <a:t>Change Request</a:t>
            </a:r>
          </a:p>
          <a:p>
            <a:r>
              <a:rPr lang="en-US" dirty="0" smtClean="0"/>
              <a:t>Budget Vs Expectations</a:t>
            </a:r>
          </a:p>
          <a:p>
            <a:r>
              <a:rPr lang="en-US" dirty="0" smtClean="0"/>
              <a:t>Lack Of Collaboration</a:t>
            </a:r>
          </a:p>
          <a:p>
            <a:r>
              <a:rPr lang="en-US" dirty="0" smtClean="0"/>
              <a:t>Rules and regulations</a:t>
            </a:r>
          </a:p>
          <a:p>
            <a:r>
              <a:rPr lang="en-US" dirty="0" smtClean="0"/>
              <a:t>Stakeholders availability</a:t>
            </a:r>
          </a:p>
          <a:p>
            <a:r>
              <a:rPr lang="en-US" dirty="0" smtClean="0"/>
              <a:t>Resource dependencies</a:t>
            </a:r>
          </a:p>
          <a:p>
            <a:r>
              <a:rPr lang="en-US" dirty="0" smtClean="0"/>
              <a:t>User Expertise</a:t>
            </a:r>
          </a:p>
          <a:p>
            <a:endParaRPr lang="en-IN" dirty="0"/>
          </a:p>
        </p:txBody>
      </p:sp>
    </p:spTree>
    <p:extLst>
      <p:ext uri="{BB962C8B-B14F-4D97-AF65-F5344CB8AC3E}">
        <p14:creationId xmlns:p14="http://schemas.microsoft.com/office/powerpoint/2010/main" val="127584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Executive Summary</a:t>
            </a:r>
            <a:endParaRPr lang="en-IN" dirty="0"/>
          </a:p>
        </p:txBody>
      </p:sp>
      <p:sp>
        <p:nvSpPr>
          <p:cNvPr id="3" name="Content Placeholder 2"/>
          <p:cNvSpPr>
            <a:spLocks noGrp="1"/>
          </p:cNvSpPr>
          <p:nvPr>
            <p:ph idx="1"/>
          </p:nvPr>
        </p:nvSpPr>
        <p:spPr/>
        <p:txBody>
          <a:bodyPr/>
          <a:lstStyle/>
          <a:p>
            <a:r>
              <a:rPr lang="en-US" dirty="0" smtClean="0"/>
              <a:t>Current State – Low FTR success rate for Term Deposits</a:t>
            </a:r>
          </a:p>
          <a:p>
            <a:pPr marL="0" indent="0">
              <a:buNone/>
            </a:pPr>
            <a:r>
              <a:rPr lang="en-US" dirty="0"/>
              <a:t> </a:t>
            </a:r>
            <a:r>
              <a:rPr lang="en-US" dirty="0" smtClean="0"/>
              <a:t>                           </a:t>
            </a:r>
            <a:r>
              <a:rPr lang="en-US" dirty="0" smtClean="0"/>
              <a:t>   Salesforce </a:t>
            </a:r>
            <a:r>
              <a:rPr lang="en-US" dirty="0"/>
              <a:t>Term Deposit</a:t>
            </a:r>
            <a:endParaRPr lang="en-US" dirty="0" smtClean="0"/>
          </a:p>
          <a:p>
            <a:r>
              <a:rPr lang="en-US" dirty="0" smtClean="0"/>
              <a:t>Future State – FTR success rate for Term Deposit not below 95%</a:t>
            </a:r>
          </a:p>
          <a:p>
            <a:pPr marL="0" indent="0">
              <a:buNone/>
            </a:pPr>
            <a:r>
              <a:rPr lang="en-US" dirty="0"/>
              <a:t> </a:t>
            </a:r>
            <a:r>
              <a:rPr lang="en-US" dirty="0" smtClean="0"/>
              <a:t>                         </a:t>
            </a:r>
            <a:r>
              <a:rPr lang="en-US" dirty="0" smtClean="0"/>
              <a:t>   </a:t>
            </a:r>
            <a:r>
              <a:rPr lang="en-US" dirty="0" smtClean="0"/>
              <a:t>Salesforce Term Deposit E-checklist</a:t>
            </a:r>
          </a:p>
          <a:p>
            <a:pPr marL="0" indent="0">
              <a:buNone/>
            </a:pPr>
            <a:r>
              <a:rPr lang="en-US" dirty="0" smtClean="0"/>
              <a:t>Introduction of </a:t>
            </a:r>
            <a:r>
              <a:rPr lang="en-US" dirty="0"/>
              <a:t>Salesforce Term Deposit </a:t>
            </a:r>
            <a:r>
              <a:rPr lang="en-US" dirty="0" smtClean="0"/>
              <a:t>E-checklist will help the bank in Term deposit success rate processing leading to increase in term deposit volumes, </a:t>
            </a:r>
            <a:r>
              <a:rPr lang="en-US" dirty="0" smtClean="0"/>
              <a:t>increase in customer base, happy clients </a:t>
            </a:r>
            <a:r>
              <a:rPr lang="en-US" smtClean="0"/>
              <a:t>and increase </a:t>
            </a:r>
            <a:r>
              <a:rPr lang="en-US" dirty="0" smtClean="0"/>
              <a:t>banks profitability.</a:t>
            </a:r>
            <a:endParaRPr lang="en-US" dirty="0"/>
          </a:p>
        </p:txBody>
      </p:sp>
    </p:spTree>
    <p:extLst>
      <p:ext uri="{BB962C8B-B14F-4D97-AF65-F5344CB8AC3E}">
        <p14:creationId xmlns:p14="http://schemas.microsoft.com/office/powerpoint/2010/main" val="643373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normAutofit/>
          </a:bodyPr>
          <a:lstStyle/>
          <a:p>
            <a:r>
              <a:rPr lang="en-US" sz="3200" dirty="0" smtClean="0">
                <a:solidFill>
                  <a:schemeClr val="bg2"/>
                </a:solidFill>
                <a:latin typeface="+mn-lt"/>
              </a:rPr>
              <a:t>Situation                                                                                       </a:t>
            </a:r>
            <a:endParaRPr lang="en-US" sz="3200" dirty="0">
              <a:solidFill>
                <a:schemeClr val="bg2"/>
              </a:solidFill>
              <a:latin typeface="+mn-lt"/>
            </a:endParaRPr>
          </a:p>
        </p:txBody>
      </p:sp>
      <p:sp>
        <p:nvSpPr>
          <p:cNvPr id="14" name="Content Placeholder 2"/>
          <p:cNvSpPr>
            <a:spLocks noGrp="1"/>
          </p:cNvSpPr>
          <p:nvPr>
            <p:ph idx="1"/>
          </p:nvPr>
        </p:nvSpPr>
        <p:spPr/>
        <p:txBody>
          <a:bodyPr>
            <a:normAutofit fontScale="85000" lnSpcReduction="20000"/>
          </a:bodyPr>
          <a:lstStyle/>
          <a:p>
            <a:pPr marL="0" indent="0">
              <a:buNone/>
            </a:pPr>
            <a:r>
              <a:rPr lang="en-US" sz="2600" dirty="0" smtClean="0"/>
              <a:t>Term Deposits has been one of the favourable products in banking industry since a long time. This has been one of the major USP for banks to attract clients by offering competitive interest rates.</a:t>
            </a:r>
          </a:p>
          <a:p>
            <a:pPr marL="0" indent="0">
              <a:buNone/>
            </a:pPr>
            <a:r>
              <a:rPr lang="en-US" sz="2600" dirty="0" smtClean="0"/>
              <a:t>In an ideal situation, term deposits are booked in single day from the bank end post receipt of term deposit request from client end. The current process at the bank end is that </a:t>
            </a:r>
            <a:r>
              <a:rPr lang="en-US" sz="2600" dirty="0"/>
              <a:t>term deposit </a:t>
            </a:r>
            <a:r>
              <a:rPr lang="en-US" sz="2600" dirty="0" smtClean="0"/>
              <a:t>request is received at branch end and after initial scrutiny of request letter the same is sent to Central Processing Team by uploading request in application – </a:t>
            </a:r>
            <a:r>
              <a:rPr lang="en-US" sz="2600" b="1" dirty="0" smtClean="0"/>
              <a:t>Salesforce</a:t>
            </a:r>
            <a:r>
              <a:rPr lang="en-US" sz="2600" dirty="0" smtClean="0"/>
              <a:t>.</a:t>
            </a:r>
          </a:p>
          <a:p>
            <a:pPr marL="0" indent="0">
              <a:buNone/>
            </a:pPr>
            <a:r>
              <a:rPr lang="en-US" sz="2600" dirty="0" smtClean="0"/>
              <a:t>However it was observed that while processing of the request at the branch end there were </a:t>
            </a:r>
            <a:r>
              <a:rPr lang="en-US" sz="2600" dirty="0" err="1" smtClean="0"/>
              <a:t>mis</a:t>
            </a:r>
            <a:r>
              <a:rPr lang="en-US" sz="2600" dirty="0" smtClean="0"/>
              <a:t>-outs, errors by the branch user i.e. the maker, leading to delay in term deposit booking  and ultimately affecting the FTR (First Time Right) criteria for the respective branch performance and further leading to customer dis-satisfaction situations.</a:t>
            </a:r>
          </a:p>
          <a:p>
            <a:pPr marL="0" indent="0">
              <a:buNone/>
            </a:pPr>
            <a:endParaRPr lang="en-US" sz="2400" dirty="0"/>
          </a:p>
        </p:txBody>
      </p:sp>
    </p:spTree>
    <p:extLst>
      <p:ext uri="{BB962C8B-B14F-4D97-AF65-F5344CB8AC3E}">
        <p14:creationId xmlns:p14="http://schemas.microsoft.com/office/powerpoint/2010/main" val="1440355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chemeClr val="bg2"/>
                </a:solidFill>
              </a:rPr>
              <a:t>Situation</a:t>
            </a:r>
            <a:endParaRPr lang="en-IN" dirty="0"/>
          </a:p>
        </p:txBody>
      </p:sp>
      <p:sp>
        <p:nvSpPr>
          <p:cNvPr id="3" name="Content Placeholder 2"/>
          <p:cNvSpPr>
            <a:spLocks noGrp="1"/>
          </p:cNvSpPr>
          <p:nvPr>
            <p:ph idx="1"/>
          </p:nvPr>
        </p:nvSpPr>
        <p:spPr/>
        <p:txBody>
          <a:bodyPr>
            <a:normAutofit/>
          </a:bodyPr>
          <a:lstStyle/>
          <a:p>
            <a:pPr marL="0" indent="0">
              <a:buNone/>
            </a:pPr>
            <a:r>
              <a:rPr lang="en-US" sz="2400" dirty="0" smtClean="0"/>
              <a:t>To over come this problem the bank decided to modify its procedural methods by enhancing a new feature in the application by </a:t>
            </a:r>
            <a:r>
              <a:rPr lang="en-US" sz="2400" b="1" dirty="0" smtClean="0"/>
              <a:t>creating an E-checklist </a:t>
            </a:r>
            <a:r>
              <a:rPr lang="en-US" sz="2400" dirty="0" smtClean="0"/>
              <a:t>to be updated at a maker and checker level. This was seen as an opportunity to get term deposits being booked in a few hours time and resulting to client delight.</a:t>
            </a:r>
            <a:endParaRPr lang="en-IN" sz="2400" dirty="0"/>
          </a:p>
        </p:txBody>
      </p:sp>
    </p:spTree>
    <p:extLst>
      <p:ext uri="{BB962C8B-B14F-4D97-AF65-F5344CB8AC3E}">
        <p14:creationId xmlns:p14="http://schemas.microsoft.com/office/powerpoint/2010/main" val="900947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2"/>
                </a:solidFill>
              </a:rPr>
              <a:t>Goals</a:t>
            </a:r>
            <a:endParaRPr lang="en-IN" dirty="0">
              <a:solidFill>
                <a:schemeClr val="bg2"/>
              </a:solidFill>
            </a:endParaRPr>
          </a:p>
        </p:txBody>
      </p:sp>
      <p:sp>
        <p:nvSpPr>
          <p:cNvPr id="3" name="Content Placeholder 2"/>
          <p:cNvSpPr>
            <a:spLocks noGrp="1"/>
          </p:cNvSpPr>
          <p:nvPr>
            <p:ph idx="1"/>
          </p:nvPr>
        </p:nvSpPr>
        <p:spPr/>
        <p:txBody>
          <a:bodyPr/>
          <a:lstStyle/>
          <a:p>
            <a:pPr marL="0" indent="0">
              <a:buNone/>
            </a:pPr>
            <a:r>
              <a:rPr lang="en-US" dirty="0" smtClean="0"/>
              <a:t>The purpose of this project is to mitigate the delay in processing of term deposits and also avoiding potential client complaints and possible loss in terms of penal action from client end.</a:t>
            </a:r>
          </a:p>
          <a:p>
            <a:pPr marL="0" indent="0">
              <a:buNone/>
            </a:pPr>
            <a:r>
              <a:rPr lang="en-US" dirty="0" smtClean="0"/>
              <a:t>We have identified Salesforce application enabled with E-checklist to ensure that term deposits are processed at FTR (First Time Right).</a:t>
            </a:r>
          </a:p>
          <a:p>
            <a:pPr marL="0" indent="0">
              <a:buNone/>
            </a:pPr>
            <a:r>
              <a:rPr lang="en-US" dirty="0" smtClean="0"/>
              <a:t>By this application, the request would flow seamlessly from Branch end to Central Processing Team. By the introduction of this new application feature the bank would be able to increase it funds flow in the form of deposits received from client, increase in client base, increase in efficiency of term deposit processing.</a:t>
            </a:r>
            <a:endParaRPr lang="en-IN" dirty="0"/>
          </a:p>
        </p:txBody>
      </p:sp>
    </p:spTree>
    <p:extLst>
      <p:ext uri="{BB962C8B-B14F-4D97-AF65-F5344CB8AC3E}">
        <p14:creationId xmlns:p14="http://schemas.microsoft.com/office/powerpoint/2010/main" val="2898404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Objectives</a:t>
            </a:r>
            <a:endParaRPr lang="en-IN" dirty="0"/>
          </a:p>
        </p:txBody>
      </p:sp>
      <p:sp>
        <p:nvSpPr>
          <p:cNvPr id="3" name="Content Placeholder 2"/>
          <p:cNvSpPr>
            <a:spLocks noGrp="1"/>
          </p:cNvSpPr>
          <p:nvPr>
            <p:ph idx="1"/>
          </p:nvPr>
        </p:nvSpPr>
        <p:spPr/>
        <p:txBody>
          <a:bodyPr>
            <a:normAutofit fontScale="25000" lnSpcReduction="20000"/>
          </a:bodyPr>
          <a:lstStyle/>
          <a:p>
            <a:pPr>
              <a:lnSpc>
                <a:spcPct val="120000"/>
              </a:lnSpc>
            </a:pPr>
            <a:r>
              <a:rPr lang="en-US" sz="9600" dirty="0" smtClean="0"/>
              <a:t>Understand Client needs</a:t>
            </a:r>
          </a:p>
          <a:p>
            <a:pPr>
              <a:lnSpc>
                <a:spcPct val="120000"/>
              </a:lnSpc>
            </a:pPr>
            <a:r>
              <a:rPr lang="en-US" sz="9600" dirty="0" smtClean="0"/>
              <a:t>Provide Best Service</a:t>
            </a:r>
          </a:p>
          <a:p>
            <a:pPr>
              <a:lnSpc>
                <a:spcPct val="120000"/>
              </a:lnSpc>
            </a:pPr>
            <a:r>
              <a:rPr lang="en-US" sz="9600" dirty="0" smtClean="0"/>
              <a:t>Achieve highest client satisfaction levels</a:t>
            </a:r>
          </a:p>
          <a:p>
            <a:pPr>
              <a:lnSpc>
                <a:spcPct val="120000"/>
              </a:lnSpc>
            </a:pPr>
            <a:r>
              <a:rPr lang="en-US" sz="9600" dirty="0" smtClean="0"/>
              <a:t>Improve </a:t>
            </a:r>
            <a:r>
              <a:rPr lang="en-US" sz="9600" dirty="0"/>
              <a:t>First Time Right (FTR) for Term Deposit Bookings to </a:t>
            </a:r>
            <a:r>
              <a:rPr lang="en-US" sz="9600" dirty="0" smtClean="0"/>
              <a:t>95%</a:t>
            </a:r>
            <a:endParaRPr lang="en-US" sz="9600" dirty="0"/>
          </a:p>
          <a:p>
            <a:pPr>
              <a:lnSpc>
                <a:spcPct val="120000"/>
              </a:lnSpc>
            </a:pPr>
            <a:r>
              <a:rPr lang="en-US" sz="9600" dirty="0"/>
              <a:t>A</a:t>
            </a:r>
            <a:r>
              <a:rPr lang="en-US" sz="9600" dirty="0" smtClean="0"/>
              <a:t>dhere </a:t>
            </a:r>
            <a:r>
              <a:rPr lang="en-US" sz="9600" dirty="0"/>
              <a:t>to banks laid down process and policies</a:t>
            </a:r>
          </a:p>
          <a:p>
            <a:pPr>
              <a:lnSpc>
                <a:spcPct val="120000"/>
              </a:lnSpc>
            </a:pPr>
            <a:r>
              <a:rPr lang="en-US" sz="9600" dirty="0"/>
              <a:t>I</a:t>
            </a:r>
            <a:r>
              <a:rPr lang="en-US" sz="9600" dirty="0" smtClean="0"/>
              <a:t>ncrease </a:t>
            </a:r>
            <a:r>
              <a:rPr lang="en-US" sz="9600" dirty="0"/>
              <a:t>the banks Term deposit value</a:t>
            </a:r>
          </a:p>
          <a:p>
            <a:pPr>
              <a:lnSpc>
                <a:spcPct val="120000"/>
              </a:lnSpc>
            </a:pPr>
            <a:r>
              <a:rPr lang="en-US" sz="9600" dirty="0"/>
              <a:t>I</a:t>
            </a:r>
            <a:r>
              <a:rPr lang="en-US" sz="9600" dirty="0" smtClean="0"/>
              <a:t>ncrease </a:t>
            </a:r>
            <a:r>
              <a:rPr lang="en-US" sz="9600" dirty="0"/>
              <a:t>banks Client Base</a:t>
            </a:r>
          </a:p>
          <a:p>
            <a:pPr marL="0" indent="0">
              <a:buNone/>
            </a:pPr>
            <a:endParaRPr lang="en-IN" dirty="0"/>
          </a:p>
        </p:txBody>
      </p:sp>
    </p:spTree>
    <p:extLst>
      <p:ext uri="{BB962C8B-B14F-4D97-AF65-F5344CB8AC3E}">
        <p14:creationId xmlns:p14="http://schemas.microsoft.com/office/powerpoint/2010/main" val="237109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solidFill>
              </a:rPr>
              <a:t>Project Objectives</a:t>
            </a:r>
            <a:endParaRPr lang="en-IN" dirty="0">
              <a:solidFill>
                <a:schemeClr val="bg2"/>
              </a:solidFill>
            </a:endParaRPr>
          </a:p>
        </p:txBody>
      </p:sp>
      <p:sp>
        <p:nvSpPr>
          <p:cNvPr id="3" name="Content Placeholder 2"/>
          <p:cNvSpPr>
            <a:spLocks noGrp="1"/>
          </p:cNvSpPr>
          <p:nvPr>
            <p:ph idx="1"/>
          </p:nvPr>
        </p:nvSpPr>
        <p:spPr/>
        <p:txBody>
          <a:bodyPr>
            <a:normAutofit fontScale="92500" lnSpcReduction="20000"/>
          </a:bodyPr>
          <a:lstStyle/>
          <a:p>
            <a:pPr>
              <a:lnSpc>
                <a:spcPct val="120000"/>
              </a:lnSpc>
            </a:pPr>
            <a:r>
              <a:rPr lang="en-US" sz="2600" dirty="0" smtClean="0"/>
              <a:t>Contribute </a:t>
            </a:r>
            <a:r>
              <a:rPr lang="en-US" sz="2600" dirty="0"/>
              <a:t>towards banks profitability</a:t>
            </a:r>
          </a:p>
          <a:p>
            <a:pPr>
              <a:lnSpc>
                <a:spcPct val="120000"/>
              </a:lnSpc>
            </a:pPr>
            <a:r>
              <a:rPr lang="en-US" sz="2600" dirty="0"/>
              <a:t>Better Term Deposit offerings</a:t>
            </a:r>
          </a:p>
          <a:p>
            <a:pPr>
              <a:lnSpc>
                <a:spcPct val="120000"/>
              </a:lnSpc>
            </a:pPr>
            <a:r>
              <a:rPr lang="en-US" sz="2600" dirty="0" smtClean="0"/>
              <a:t>Streamline </a:t>
            </a:r>
            <a:r>
              <a:rPr lang="en-US" sz="2600" dirty="0"/>
              <a:t>Term Deposit process</a:t>
            </a:r>
          </a:p>
          <a:p>
            <a:r>
              <a:rPr lang="en-US" sz="2600" dirty="0"/>
              <a:t>Reduce the </a:t>
            </a:r>
            <a:r>
              <a:rPr lang="en-US" sz="2600" dirty="0" smtClean="0"/>
              <a:t>error rates</a:t>
            </a:r>
          </a:p>
          <a:p>
            <a:r>
              <a:rPr lang="en-US" sz="2600" dirty="0" smtClean="0"/>
              <a:t>Implementation of enhanced in Salesforce application</a:t>
            </a:r>
          </a:p>
          <a:p>
            <a:r>
              <a:rPr lang="en-US" sz="2600" dirty="0" smtClean="0"/>
              <a:t>Introduction of E-checklist for Term Deposit Booking</a:t>
            </a:r>
          </a:p>
          <a:p>
            <a:r>
              <a:rPr lang="en-US" sz="2600" dirty="0" smtClean="0"/>
              <a:t>Allocate the budget</a:t>
            </a:r>
          </a:p>
          <a:p>
            <a:r>
              <a:rPr lang="en-US" sz="2600" dirty="0" smtClean="0"/>
              <a:t>Identify risks and challenges</a:t>
            </a:r>
          </a:p>
          <a:p>
            <a:endParaRPr lang="en-US" sz="2400" dirty="0" smtClean="0"/>
          </a:p>
          <a:p>
            <a:endParaRPr lang="en-US" sz="2400" dirty="0" smtClean="0"/>
          </a:p>
          <a:p>
            <a:endParaRPr lang="en-US" sz="2400" dirty="0" smtClean="0"/>
          </a:p>
          <a:p>
            <a:endParaRPr lang="en-US" sz="2400" dirty="0" smtClean="0"/>
          </a:p>
          <a:p>
            <a:endParaRPr lang="en-US" sz="2400" dirty="0"/>
          </a:p>
        </p:txBody>
      </p:sp>
    </p:spTree>
    <p:extLst>
      <p:ext uri="{BB962C8B-B14F-4D97-AF65-F5344CB8AC3E}">
        <p14:creationId xmlns:p14="http://schemas.microsoft.com/office/powerpoint/2010/main" val="1295195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Objectives</a:t>
            </a:r>
            <a:endParaRPr lang="en-IN" dirty="0"/>
          </a:p>
        </p:txBody>
      </p:sp>
      <p:sp>
        <p:nvSpPr>
          <p:cNvPr id="3" name="Content Placeholder 2"/>
          <p:cNvSpPr>
            <a:spLocks noGrp="1"/>
          </p:cNvSpPr>
          <p:nvPr>
            <p:ph idx="1"/>
          </p:nvPr>
        </p:nvSpPr>
        <p:spPr/>
        <p:txBody>
          <a:bodyPr/>
          <a:lstStyle/>
          <a:p>
            <a:r>
              <a:rPr lang="en-US" dirty="0" smtClean="0"/>
              <a:t>Identify the resources</a:t>
            </a:r>
          </a:p>
          <a:p>
            <a:r>
              <a:rPr lang="en-US" dirty="0" smtClean="0"/>
              <a:t>Build high performance team</a:t>
            </a:r>
          </a:p>
          <a:p>
            <a:r>
              <a:rPr lang="en-US" dirty="0" smtClean="0"/>
              <a:t>Improve technical and analytical skills</a:t>
            </a:r>
          </a:p>
          <a:p>
            <a:r>
              <a:rPr lang="en-US" dirty="0" smtClean="0"/>
              <a:t>Improve productivity with cross functional team</a:t>
            </a:r>
          </a:p>
          <a:p>
            <a:r>
              <a:rPr lang="en-US" dirty="0" smtClean="0"/>
              <a:t>Create a performance focused culture</a:t>
            </a:r>
          </a:p>
          <a:p>
            <a:endParaRPr lang="en-IN" dirty="0"/>
          </a:p>
        </p:txBody>
      </p:sp>
    </p:spTree>
    <p:extLst>
      <p:ext uri="{BB962C8B-B14F-4D97-AF65-F5344CB8AC3E}">
        <p14:creationId xmlns:p14="http://schemas.microsoft.com/office/powerpoint/2010/main" val="676136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2"/>
                </a:solidFill>
              </a:rPr>
              <a:t>Success Criteria</a:t>
            </a:r>
            <a:endParaRPr lang="en-IN" dirty="0">
              <a:solidFill>
                <a:schemeClr val="bg2"/>
              </a:solidFill>
            </a:endParaRPr>
          </a:p>
        </p:txBody>
      </p:sp>
      <p:sp>
        <p:nvSpPr>
          <p:cNvPr id="3" name="Content Placeholder 2"/>
          <p:cNvSpPr>
            <a:spLocks noGrp="1"/>
          </p:cNvSpPr>
          <p:nvPr>
            <p:ph idx="1"/>
          </p:nvPr>
        </p:nvSpPr>
        <p:spPr/>
        <p:txBody>
          <a:bodyPr>
            <a:normAutofit fontScale="92500" lnSpcReduction="20000"/>
          </a:bodyPr>
          <a:lstStyle/>
          <a:p>
            <a:r>
              <a:rPr lang="en-US" sz="2600" dirty="0" smtClean="0"/>
              <a:t>Meeting the user requirements</a:t>
            </a:r>
          </a:p>
          <a:p>
            <a:r>
              <a:rPr lang="en-US" sz="2600" dirty="0" smtClean="0"/>
              <a:t>Term Deposits are processed at FTR (First Time Right)</a:t>
            </a:r>
          </a:p>
          <a:p>
            <a:r>
              <a:rPr lang="en-US" sz="2600" dirty="0" smtClean="0"/>
              <a:t>FTR to be maintained at 95 %</a:t>
            </a:r>
          </a:p>
          <a:p>
            <a:r>
              <a:rPr lang="en-US" sz="2600" dirty="0" smtClean="0"/>
              <a:t>Reduction in errors</a:t>
            </a:r>
          </a:p>
          <a:p>
            <a:r>
              <a:rPr lang="en-US" sz="2600" dirty="0" smtClean="0"/>
              <a:t>Minimal Client complaints pertaining to Term Deposits</a:t>
            </a:r>
          </a:p>
          <a:p>
            <a:r>
              <a:rPr lang="en-US" sz="2600" dirty="0" smtClean="0"/>
              <a:t>Successful Implementation of Salesforce E Checklist</a:t>
            </a:r>
          </a:p>
          <a:p>
            <a:r>
              <a:rPr lang="en-US" sz="2600" dirty="0" smtClean="0"/>
              <a:t>Project to be completed within given timeframe</a:t>
            </a:r>
          </a:p>
          <a:p>
            <a:r>
              <a:rPr lang="en-US" sz="2600" dirty="0" smtClean="0"/>
              <a:t>Project to be completed within budget</a:t>
            </a:r>
          </a:p>
          <a:p>
            <a:endParaRPr lang="en-IN" sz="2600" dirty="0"/>
          </a:p>
        </p:txBody>
      </p:sp>
    </p:spTree>
    <p:extLst>
      <p:ext uri="{BB962C8B-B14F-4D97-AF65-F5344CB8AC3E}">
        <p14:creationId xmlns:p14="http://schemas.microsoft.com/office/powerpoint/2010/main" val="2521979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2"/>
                </a:solidFill>
              </a:rPr>
              <a:t> Success </a:t>
            </a:r>
            <a:r>
              <a:rPr lang="en-US" dirty="0">
                <a:solidFill>
                  <a:schemeClr val="bg2"/>
                </a:solidFill>
              </a:rPr>
              <a:t>Criteria</a:t>
            </a:r>
            <a:endParaRPr lang="en-IN" dirty="0"/>
          </a:p>
        </p:txBody>
      </p:sp>
      <p:sp>
        <p:nvSpPr>
          <p:cNvPr id="3" name="Content Placeholder 2"/>
          <p:cNvSpPr>
            <a:spLocks noGrp="1"/>
          </p:cNvSpPr>
          <p:nvPr>
            <p:ph idx="1"/>
          </p:nvPr>
        </p:nvSpPr>
        <p:spPr/>
        <p:txBody>
          <a:bodyPr/>
          <a:lstStyle/>
          <a:p>
            <a:r>
              <a:rPr lang="en-US" sz="2400" dirty="0"/>
              <a:t>Project to completed with allocated resources</a:t>
            </a:r>
          </a:p>
          <a:p>
            <a:r>
              <a:rPr lang="en-US" dirty="0" smtClean="0"/>
              <a:t>Successful updation of E-checklist at branch end level</a:t>
            </a:r>
          </a:p>
          <a:p>
            <a:r>
              <a:rPr lang="en-US" dirty="0" smtClean="0"/>
              <a:t>Successful migration of E-checklist data to Central Processing Team</a:t>
            </a:r>
          </a:p>
          <a:p>
            <a:r>
              <a:rPr lang="en-US" dirty="0" smtClean="0"/>
              <a:t>Best optimal Salesforce application performance</a:t>
            </a:r>
          </a:p>
          <a:p>
            <a:r>
              <a:rPr lang="en-US" dirty="0" smtClean="0"/>
              <a:t>Positive client feedback</a:t>
            </a:r>
          </a:p>
          <a:p>
            <a:r>
              <a:rPr lang="en-US" dirty="0" smtClean="0"/>
              <a:t>Increase in banks Term deposit value, customer base and profitability</a:t>
            </a:r>
          </a:p>
          <a:p>
            <a:r>
              <a:rPr lang="en-US" dirty="0" smtClean="0"/>
              <a:t>Reduction in Back Value Date Term Deposit Bookings</a:t>
            </a:r>
          </a:p>
          <a:p>
            <a:pPr marL="0" indent="0">
              <a:buNone/>
            </a:pPr>
            <a:endParaRPr lang="en-IN" dirty="0"/>
          </a:p>
        </p:txBody>
      </p:sp>
    </p:spTree>
    <p:extLst>
      <p:ext uri="{BB962C8B-B14F-4D97-AF65-F5344CB8AC3E}">
        <p14:creationId xmlns:p14="http://schemas.microsoft.com/office/powerpoint/2010/main" val="2869379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Educational subjects 16x9">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27.potx" id="{6B18C398-4F76-4BDC-B8A4-D02A96E0AA82}" vid="{FBF1AC64-E511-41D2-AA23-0E693E79CD77}"/>
    </a:ext>
  </a:extLst>
</a:theme>
</file>

<file path=ppt/theme/theme2.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Educational subjects presentation, chalkboard illustrations design (widescreen)</Template>
  <TotalTime>235</TotalTime>
  <Words>1155</Words>
  <Application>Microsoft Office PowerPoint</Application>
  <PresentationFormat>Widescreen</PresentationFormat>
  <Paragraphs>124</Paragraphs>
  <Slides>18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Calibri</vt:lpstr>
      <vt:lpstr>Wingdings</vt:lpstr>
      <vt:lpstr>Educational subjects 16x9</vt:lpstr>
      <vt:lpstr>Salesforce – Term Deposit</vt:lpstr>
      <vt:lpstr>Situation                                                                                       </vt:lpstr>
      <vt:lpstr>Situation</vt:lpstr>
      <vt:lpstr>Goals</vt:lpstr>
      <vt:lpstr>Project Objectives</vt:lpstr>
      <vt:lpstr>Project Objectives</vt:lpstr>
      <vt:lpstr>Project Objectives</vt:lpstr>
      <vt:lpstr>Success Criteria</vt:lpstr>
      <vt:lpstr> Success Criteria</vt:lpstr>
      <vt:lpstr>Methods  / Approach</vt:lpstr>
      <vt:lpstr>Methods  / Approach</vt:lpstr>
      <vt:lpstr>Methods  / Approach</vt:lpstr>
      <vt:lpstr>Methods  / Approach</vt:lpstr>
      <vt:lpstr>Methods  / Approach</vt:lpstr>
      <vt:lpstr>Resources</vt:lpstr>
      <vt:lpstr>Resources</vt:lpstr>
      <vt:lpstr>Risks and Dependencies</vt:lpstr>
      <vt:lpstr>Executive 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Salesforce – Term Deposit</dc:title>
  <dc:creator>Owner</dc:creator>
  <cp:lastModifiedBy>Owner</cp:lastModifiedBy>
  <cp:revision>46</cp:revision>
  <dcterms:created xsi:type="dcterms:W3CDTF">2024-12-24T00:27:48Z</dcterms:created>
  <dcterms:modified xsi:type="dcterms:W3CDTF">2024-12-25T08:58:26Z</dcterms:modified>
</cp:coreProperties>
</file>