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8" d="100"/>
          <a:sy n="78" d="100"/>
        </p:scale>
        <p:origin x="4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2B147-759F-4D1C-B362-0D6DB6760A53}" type="datetimeFigureOut">
              <a:rPr lang="en-IN" smtClean="0"/>
              <a:t>30-12-2024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5E3E18-E298-4FC5-A97F-FDC8309A1457}" type="slidenum">
              <a:rPr lang="en-IN" smtClean="0"/>
              <a:t>‹#›</a:t>
            </a:fld>
            <a:endParaRPr lang="en-IN"/>
          </a:p>
        </p:txBody>
      </p:sp>
    </p:spTree>
    <p:extLst>
      <p:ext uri="{BB962C8B-B14F-4D97-AF65-F5344CB8AC3E}">
        <p14:creationId xmlns:p14="http://schemas.microsoft.com/office/powerpoint/2010/main" val="1549632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55E3E18-E298-4FC5-A97F-FDC8309A1457}" type="slidenum">
              <a:rPr lang="en-IN" smtClean="0"/>
              <a:t>2</a:t>
            </a:fld>
            <a:endParaRPr lang="en-IN"/>
          </a:p>
        </p:txBody>
      </p:sp>
    </p:spTree>
    <p:extLst>
      <p:ext uri="{BB962C8B-B14F-4D97-AF65-F5344CB8AC3E}">
        <p14:creationId xmlns:p14="http://schemas.microsoft.com/office/powerpoint/2010/main" val="1900975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55E3E18-E298-4FC5-A97F-FDC8309A1457}" type="slidenum">
              <a:rPr lang="en-IN" smtClean="0"/>
              <a:t>5</a:t>
            </a:fld>
            <a:endParaRPr lang="en-IN"/>
          </a:p>
        </p:txBody>
      </p:sp>
    </p:spTree>
    <p:extLst>
      <p:ext uri="{BB962C8B-B14F-4D97-AF65-F5344CB8AC3E}">
        <p14:creationId xmlns:p14="http://schemas.microsoft.com/office/powerpoint/2010/main" val="3875642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12/30/2024</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0647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12/30/2024</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409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12/30/2024</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7663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12/30/2024</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8718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12/30/2024</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12099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12/30/2024</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0278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12/30/2024</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7373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12/30/2024</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1316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12/30/2024</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8408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12/30/2024</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69215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12/30/2024</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63449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12/30/2024</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25518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14C34-F582-4EEF-86CE-F88761E52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ful wavy concept">
            <a:extLst>
              <a:ext uri="{FF2B5EF4-FFF2-40B4-BE49-F238E27FC236}">
                <a16:creationId xmlns:a16="http://schemas.microsoft.com/office/drawing/2014/main" id="{6CC3AFC3-FD68-6A49-519A-91F5F97241C2}"/>
              </a:ext>
            </a:extLst>
          </p:cNvPr>
          <p:cNvPicPr>
            <a:picLocks noChangeAspect="1"/>
          </p:cNvPicPr>
          <p:nvPr/>
        </p:nvPicPr>
        <p:blipFill>
          <a:blip r:embed="rId2"/>
          <a:srcRect b="15730"/>
          <a:stretch/>
        </p:blipFill>
        <p:spPr>
          <a:xfrm>
            <a:off x="-1" y="10"/>
            <a:ext cx="12191999" cy="6857990"/>
          </a:xfrm>
          <a:prstGeom prst="rect">
            <a:avLst/>
          </a:prstGeom>
        </p:spPr>
      </p:pic>
      <p:sp>
        <p:nvSpPr>
          <p:cNvPr id="11" name="Rectangle 10">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06F79F-1E7A-D8EC-DEC8-9C413080A6CF}"/>
              </a:ext>
            </a:extLst>
          </p:cNvPr>
          <p:cNvSpPr>
            <a:spLocks noGrp="1"/>
          </p:cNvSpPr>
          <p:nvPr>
            <p:ph type="ctrTitle"/>
          </p:nvPr>
        </p:nvSpPr>
        <p:spPr>
          <a:xfrm>
            <a:off x="772429" y="3384149"/>
            <a:ext cx="6470692" cy="1229306"/>
          </a:xfrm>
        </p:spPr>
        <p:txBody>
          <a:bodyPr>
            <a:noAutofit/>
          </a:bodyPr>
          <a:lstStyle/>
          <a:p>
            <a:r>
              <a:rPr lang="en-US" sz="3500" dirty="0">
                <a:solidFill>
                  <a:schemeClr val="tx1"/>
                </a:solidFill>
              </a:rPr>
              <a:t>Update version of Universal Banking Solution FLEXCUBE and implement Oracle Banking Payments (OBPM)</a:t>
            </a:r>
            <a:endParaRPr lang="en-IN" sz="3500" dirty="0">
              <a:solidFill>
                <a:schemeClr val="tx1"/>
              </a:solidFill>
            </a:endParaRPr>
          </a:p>
        </p:txBody>
      </p:sp>
      <p:sp>
        <p:nvSpPr>
          <p:cNvPr id="3" name="Subtitle 2">
            <a:extLst>
              <a:ext uri="{FF2B5EF4-FFF2-40B4-BE49-F238E27FC236}">
                <a16:creationId xmlns:a16="http://schemas.microsoft.com/office/drawing/2014/main" id="{23DE8C34-132E-597E-5D35-ABD501B7890A}"/>
              </a:ext>
            </a:extLst>
          </p:cNvPr>
          <p:cNvSpPr>
            <a:spLocks noGrp="1"/>
          </p:cNvSpPr>
          <p:nvPr>
            <p:ph type="subTitle" idx="1"/>
          </p:nvPr>
        </p:nvSpPr>
        <p:spPr>
          <a:xfrm>
            <a:off x="772429" y="4748131"/>
            <a:ext cx="6470693" cy="605256"/>
          </a:xfrm>
        </p:spPr>
        <p:txBody>
          <a:bodyPr>
            <a:noAutofit/>
          </a:bodyPr>
          <a:lstStyle/>
          <a:p>
            <a:r>
              <a:rPr lang="en-US" sz="2200" b="1" dirty="0"/>
              <a:t>Prepared by - Tarun Kumar Deshmukh Date - 29-DEC-2024</a:t>
            </a:r>
            <a:endParaRPr lang="en-IN" sz="2200" b="1" dirty="0"/>
          </a:p>
        </p:txBody>
      </p:sp>
      <p:cxnSp>
        <p:nvCxnSpPr>
          <p:cNvPr id="13" name="Straight Connector 12">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15" name="!!footer rectangle">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N"/>
          </a:p>
        </p:txBody>
      </p:sp>
    </p:spTree>
    <p:extLst>
      <p:ext uri="{BB962C8B-B14F-4D97-AF65-F5344CB8AC3E}">
        <p14:creationId xmlns:p14="http://schemas.microsoft.com/office/powerpoint/2010/main" val="421078042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F1704-4510-626B-B9B1-564A0E17FC0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8E3E30D-920A-D33E-C931-CBC6EDC2FFDD}"/>
              </a:ext>
            </a:extLst>
          </p:cNvPr>
          <p:cNvSpPr txBox="1"/>
          <p:nvPr/>
        </p:nvSpPr>
        <p:spPr>
          <a:xfrm>
            <a:off x="115329" y="345989"/>
            <a:ext cx="11961341" cy="5555367"/>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Development</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Developers begin coding based on the design document using the preferred programming languages.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Business Analyst acts as a facilitator, assisting developers in understanding the requirements and ensuring the business logic aligns with stakeholder needs.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decision on which part of the software to develop first is made using prioritization techniques.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Prioritization methods such as the </a:t>
            </a:r>
            <a:r>
              <a:rPr lang="en-US" sz="2300" dirty="0" err="1">
                <a:latin typeface="Arial" panose="020B0604020202020204" pitchFamily="34" charset="0"/>
                <a:cs typeface="Arial" panose="020B0604020202020204" pitchFamily="34" charset="0"/>
              </a:rPr>
              <a:t>MoSCoW</a:t>
            </a:r>
            <a:r>
              <a:rPr lang="en-US" sz="2300" dirty="0">
                <a:latin typeface="Arial" panose="020B0604020202020204" pitchFamily="34" charset="0"/>
                <a:cs typeface="Arial" panose="020B0604020202020204" pitchFamily="34" charset="0"/>
              </a:rPr>
              <a:t> Method, 100-Dollar Method, and Kano Model are utilized to rank and prioritize requirements effectively.</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Progress updates are documented in the Requirement Traceability Matrix (RTM) to monitor development progress and ensure alignment with requirements.</a:t>
            </a:r>
          </a:p>
          <a:p>
            <a:endParaRPr lang="en-US" sz="23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912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87CB8-158E-2D1A-A052-610241FC17D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5793422-A60F-4815-D9E3-6E2F7E4EE38E}"/>
              </a:ext>
            </a:extLst>
          </p:cNvPr>
          <p:cNvSpPr txBox="1"/>
          <p:nvPr/>
        </p:nvSpPr>
        <p:spPr>
          <a:xfrm>
            <a:off x="115329" y="345989"/>
            <a:ext cx="11961341" cy="5201424"/>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Implementation</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After development is completed, the code is deployed into the client’s testing environment for User Acceptance Testing (UAT) and System Integration Testing (SIT).</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Release Manager is responsible for overseeing and managing the implementation process.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Business Analyst ensures a smooth implementation with minimal downtime to reduce any disruption to operations.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Once the codebase is successfully implemented, the testing team is notified to execute test cases and validate the logic in alignment with stakeholder requirements.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A Release note is prepared as part of the documentation process to inform all stakeholders about the steps and procedures followed during implementation.</a:t>
            </a:r>
          </a:p>
          <a:p>
            <a:pPr marL="457200"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0997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492DB3-58A8-F4ED-5676-52066B31729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8CA8D9C-CE49-DF55-A665-CA883CB898E6}"/>
              </a:ext>
            </a:extLst>
          </p:cNvPr>
          <p:cNvSpPr txBox="1"/>
          <p:nvPr/>
        </p:nvSpPr>
        <p:spPr>
          <a:xfrm>
            <a:off x="115329" y="345989"/>
            <a:ext cx="11961341" cy="5909310"/>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Testing</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software undergoes rigorous testing to verify that it meets all requirements and is free from defects.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Testing team develops test cases and validates the software based on the success criteria outlined in these cases.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Business Analyst ensures that all test cases align with stakeholders’ requirements and fulfill business needs.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Business Analyst facilitates the User Acceptance Testing (UAT), which involves the client and utilizes data closely resembling real-time scenarios.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Feedback is gathered post-testing, and necessary changes are implemented in the system to address any identified issues.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system must demonstrate seamless functionality by supporting critical operations such as KYC approvals, electronic signature verification, and UPI ID management.</a:t>
            </a:r>
          </a:p>
          <a:p>
            <a:pPr marL="457200"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124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4E228-6949-1F87-A286-E8CF7F3B2DE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E855A08-6060-4749-E2B9-FCB839CA9A13}"/>
              </a:ext>
            </a:extLst>
          </p:cNvPr>
          <p:cNvSpPr txBox="1"/>
          <p:nvPr/>
        </p:nvSpPr>
        <p:spPr>
          <a:xfrm>
            <a:off x="115329" y="345989"/>
            <a:ext cx="11961341" cy="6186309"/>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Deployment</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After successful testing and client approval, all artifacts are deployed to the client’s environment.</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Data from the old system or environment is migrated to the new system, ensuring continuity of operations.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Delivery Manager oversees the release and deployment process to ensure smooth execution.</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Business Analyst facilitates a seamless transition from the old to the new version, minimizing downtime and disruption.</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Production-specific system configurations are applied to ensure optimal performance and compliance with operational requirements.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Considering the banking environment, special attention is given to minimize turnaround time to avoid business disruptions.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Delivery Manager, in collaboration with the Business Analyst, prepares comprehensive release and maintenance documentation.</a:t>
            </a:r>
          </a:p>
        </p:txBody>
      </p:sp>
    </p:spTree>
    <p:extLst>
      <p:ext uri="{BB962C8B-B14F-4D97-AF65-F5344CB8AC3E}">
        <p14:creationId xmlns:p14="http://schemas.microsoft.com/office/powerpoint/2010/main" val="3164246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BDC01D-6122-7F58-6B99-AB3E733B491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6C9DD8D-45F9-36A9-1C97-4A99B053F739}"/>
              </a:ext>
            </a:extLst>
          </p:cNvPr>
          <p:cNvSpPr txBox="1"/>
          <p:nvPr/>
        </p:nvSpPr>
        <p:spPr>
          <a:xfrm>
            <a:off x="115329" y="345989"/>
            <a:ext cx="11961341" cy="5416868"/>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Maintenance</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This is the final stage of Waterfall method which focuses on ensuring that the deployed system continues to function as intended and adapts to evolving needs.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A specialized team is responsible for managing and maintaining the system.</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Issues are addressed post-deployment and resolving defects and errors promptly.</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Implementing updates to ensure compatibility with emerging technologies, regulatory changes, and environmental shifts.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Proactively monitoring the system for potential issues and providing technical support to users.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Addressing vulnerabilities and updating security protocols to ensure the system remains secure.</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Phasing out the system when it is no longer required or when replaced by a newer solution.</a:t>
            </a:r>
          </a:p>
        </p:txBody>
      </p:sp>
    </p:spTree>
    <p:extLst>
      <p:ext uri="{BB962C8B-B14F-4D97-AF65-F5344CB8AC3E}">
        <p14:creationId xmlns:p14="http://schemas.microsoft.com/office/powerpoint/2010/main" val="3782340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61D925-2945-D495-959A-1567998593F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D1E5301-5E09-29FD-50AA-444EDF9EA7CB}"/>
              </a:ext>
            </a:extLst>
          </p:cNvPr>
          <p:cNvSpPr txBox="1"/>
          <p:nvPr/>
        </p:nvSpPr>
        <p:spPr>
          <a:xfrm>
            <a:off x="115329" y="0"/>
            <a:ext cx="11961341" cy="6447919"/>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Resources</a:t>
            </a:r>
          </a:p>
          <a:p>
            <a:endParaRPr lang="en-US" sz="23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The project will be executed with the following resources:</a:t>
            </a:r>
          </a:p>
          <a:p>
            <a:pPr marL="457200" indent="-457200">
              <a:buAutoNum type="arabicPeriod"/>
            </a:pPr>
            <a:r>
              <a:rPr lang="en-IN" sz="2000" b="1" u="sng" dirty="0">
                <a:latin typeface="Arial" panose="020B0604020202020204" pitchFamily="34" charset="0"/>
                <a:cs typeface="Arial" panose="020B0604020202020204" pitchFamily="34" charset="0"/>
              </a:rPr>
              <a:t>Team Composition:</a:t>
            </a:r>
            <a:br>
              <a:rPr lang="en-IN" sz="2000" dirty="0">
                <a:latin typeface="Arial" panose="020B0604020202020204" pitchFamily="34" charset="0"/>
                <a:cs typeface="Arial" panose="020B0604020202020204" pitchFamily="34" charset="0"/>
              </a:rPr>
            </a:br>
            <a:r>
              <a:rPr lang="en-IN" sz="2000" dirty="0">
                <a:latin typeface="Arial" panose="020B0604020202020204" pitchFamily="34" charset="0"/>
                <a:cs typeface="Arial" panose="020B0604020202020204" pitchFamily="34" charset="0"/>
              </a:rPr>
              <a:t>    The IT team comprises 12 members with diverse technical and analytical skill sets.</a:t>
            </a:r>
          </a:p>
          <a:p>
            <a:r>
              <a:rPr lang="en-IN" sz="2000" dirty="0">
                <a:latin typeface="Arial" panose="020B0604020202020204" pitchFamily="34" charset="0"/>
                <a:cs typeface="Arial" panose="020B0604020202020204" pitchFamily="34" charset="0"/>
              </a:rPr>
              <a:t>           Key Roles and Responsibilities:	</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Delivery Manager: Mr. Shantanu Mehta</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Project Manager: Mrs. Kalyani Singh</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Senior Java Developer: Mr. Jay Shetty</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Java Developers:</a:t>
            </a:r>
          </a:p>
          <a:p>
            <a:pPr marL="1600200" lvl="3" indent="-228600">
              <a:buFont typeface="Arial" panose="020B0604020202020204" pitchFamily="34" charset="0"/>
              <a:buChar char="•"/>
            </a:pPr>
            <a:r>
              <a:rPr lang="en-IN" sz="2000" dirty="0">
                <a:latin typeface="Arial" panose="020B0604020202020204" pitchFamily="34" charset="0"/>
                <a:cs typeface="Arial" panose="020B0604020202020204" pitchFamily="34" charset="0"/>
              </a:rPr>
              <a:t>Mr. Anik Dev</a:t>
            </a:r>
          </a:p>
          <a:p>
            <a:pPr marL="1600200" lvl="3" indent="-228600">
              <a:buFont typeface="Arial" panose="020B0604020202020204" pitchFamily="34" charset="0"/>
              <a:buChar char="•"/>
            </a:pPr>
            <a:r>
              <a:rPr lang="en-IN" sz="2000" dirty="0">
                <a:latin typeface="Arial" panose="020B0604020202020204" pitchFamily="34" charset="0"/>
                <a:cs typeface="Arial" panose="020B0604020202020204" pitchFamily="34" charset="0"/>
              </a:rPr>
              <a:t>Ms. Shubha Bisht</a:t>
            </a:r>
          </a:p>
          <a:p>
            <a:pPr marL="1600200" lvl="3" indent="-228600">
              <a:buFont typeface="Arial" panose="020B0604020202020204" pitchFamily="34" charset="0"/>
              <a:buChar char="•"/>
            </a:pPr>
            <a:r>
              <a:rPr lang="en-IN" sz="2000" dirty="0">
                <a:latin typeface="Arial" panose="020B0604020202020204" pitchFamily="34" charset="0"/>
                <a:cs typeface="Arial" panose="020B0604020202020204" pitchFamily="34" charset="0"/>
              </a:rPr>
              <a:t>Mr. Raj Nayak</a:t>
            </a:r>
          </a:p>
          <a:p>
            <a:pPr marL="1600200" lvl="3" indent="-228600">
              <a:buFont typeface="Arial" panose="020B0604020202020204" pitchFamily="34" charset="0"/>
              <a:buChar char="•"/>
            </a:pPr>
            <a:r>
              <a:rPr lang="en-IN" sz="2000" dirty="0">
                <a:latin typeface="Arial" panose="020B0604020202020204" pitchFamily="34" charset="0"/>
                <a:cs typeface="Arial" panose="020B0604020202020204" pitchFamily="34" charset="0"/>
              </a:rPr>
              <a:t>Ms. Richa Salve</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Testers:</a:t>
            </a:r>
          </a:p>
          <a:p>
            <a:pPr marL="1600200" lvl="3" indent="-228600">
              <a:buFont typeface="Arial" panose="020B0604020202020204" pitchFamily="34" charset="0"/>
              <a:buChar char="•"/>
            </a:pPr>
            <a:r>
              <a:rPr lang="en-IN" sz="2000" dirty="0">
                <a:latin typeface="Arial" panose="020B0604020202020204" pitchFamily="34" charset="0"/>
                <a:cs typeface="Arial" panose="020B0604020202020204" pitchFamily="34" charset="0"/>
              </a:rPr>
              <a:t>Mr. Rohan Dubey</a:t>
            </a:r>
          </a:p>
          <a:p>
            <a:pPr marL="1600200" lvl="3" indent="-228600">
              <a:buFont typeface="Arial" panose="020B0604020202020204" pitchFamily="34" charset="0"/>
              <a:buChar char="•"/>
            </a:pPr>
            <a:r>
              <a:rPr lang="en-IN" sz="2000" dirty="0">
                <a:latin typeface="Arial" panose="020B0604020202020204" pitchFamily="34" charset="0"/>
                <a:cs typeface="Arial" panose="020B0604020202020204" pitchFamily="34" charset="0"/>
              </a:rPr>
              <a:t>Ms. Ruchi Rao</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Network Administrator: Mr. Shakib Ahmed</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Database Administrator: Mr. Ryan</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Business Analyst: Mr. Tarun Deshmukh</a:t>
            </a:r>
          </a:p>
        </p:txBody>
      </p:sp>
    </p:spTree>
    <p:extLst>
      <p:ext uri="{BB962C8B-B14F-4D97-AF65-F5344CB8AC3E}">
        <p14:creationId xmlns:p14="http://schemas.microsoft.com/office/powerpoint/2010/main" val="4251911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870946-6915-BD0E-F958-A54EF8560B5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0FBE276-E7F7-885C-4E99-6B1C12D4DFFB}"/>
              </a:ext>
            </a:extLst>
          </p:cNvPr>
          <p:cNvSpPr txBox="1"/>
          <p:nvPr/>
        </p:nvSpPr>
        <p:spPr>
          <a:xfrm>
            <a:off x="115329" y="0"/>
            <a:ext cx="11961341" cy="7217360"/>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Resources</a:t>
            </a:r>
          </a:p>
          <a:p>
            <a:endParaRPr lang="en-US" sz="2300" dirty="0">
              <a:latin typeface="Arial" panose="020B0604020202020204" pitchFamily="34" charset="0"/>
              <a:cs typeface="Arial" panose="020B0604020202020204" pitchFamily="34" charset="0"/>
            </a:endParaRPr>
          </a:p>
          <a:p>
            <a:r>
              <a:rPr lang="en-IN" sz="1750" dirty="0">
                <a:latin typeface="Arial" panose="020B0604020202020204" pitchFamily="34" charset="0"/>
                <a:cs typeface="Arial" panose="020B0604020202020204" pitchFamily="34" charset="0"/>
              </a:rPr>
              <a:t>The project will be executed with the following resources:</a:t>
            </a:r>
          </a:p>
          <a:p>
            <a:pPr marL="457200" indent="-457200">
              <a:buAutoNum type="arabicPeriod" startAt="2"/>
            </a:pPr>
            <a:r>
              <a:rPr lang="en-IN" sz="1750" b="1" u="sng" dirty="0">
                <a:latin typeface="Arial" panose="020B0604020202020204" pitchFamily="34" charset="0"/>
                <a:cs typeface="Arial" panose="020B0604020202020204" pitchFamily="34" charset="0"/>
              </a:rPr>
              <a:t>Timeline:</a:t>
            </a:r>
            <a:br>
              <a:rPr lang="en-IN" sz="1750" dirty="0">
                <a:latin typeface="Arial" panose="020B0604020202020204" pitchFamily="34" charset="0"/>
                <a:cs typeface="Arial" panose="020B0604020202020204" pitchFamily="34" charset="0"/>
              </a:rPr>
            </a:br>
            <a:r>
              <a:rPr lang="en-US" sz="1750" dirty="0">
                <a:latin typeface="Arial" panose="020B0604020202020204" pitchFamily="34" charset="0"/>
                <a:cs typeface="Arial" panose="020B0604020202020204" pitchFamily="34" charset="0"/>
              </a:rPr>
              <a:t>The project has a timeline of 12 months, covering all phases, including requirement gathering, analysis, design, development, implementation, testing, and deployment.</a:t>
            </a:r>
          </a:p>
          <a:p>
            <a:pPr marL="457200" indent="-457200">
              <a:buAutoNum type="arabicPeriod" startAt="2"/>
            </a:pPr>
            <a:r>
              <a:rPr lang="en-IN" sz="1750" b="1" u="sng" dirty="0">
                <a:latin typeface="Arial" panose="020B0604020202020204" pitchFamily="34" charset="0"/>
                <a:cs typeface="Arial" panose="020B0604020202020204" pitchFamily="34" charset="0"/>
              </a:rPr>
              <a:t>Budget:</a:t>
            </a:r>
          </a:p>
          <a:p>
            <a:pPr lvl="1"/>
            <a:r>
              <a:rPr lang="en-US" sz="1750" dirty="0">
                <a:latin typeface="Arial" panose="020B0604020202020204" pitchFamily="34" charset="0"/>
                <a:cs typeface="Arial" panose="020B0604020202020204" pitchFamily="34" charset="0"/>
              </a:rPr>
              <a:t>The project budget has been approved by ABC Bank, with an allocation of ₹2 Crores for upgrading the</a:t>
            </a:r>
          </a:p>
          <a:p>
            <a:r>
              <a:rPr lang="en-US" sz="1750" dirty="0">
                <a:latin typeface="Arial" panose="020B0604020202020204" pitchFamily="34" charset="0"/>
                <a:cs typeface="Arial" panose="020B0604020202020204" pitchFamily="34" charset="0"/>
              </a:rPr>
              <a:t>      FLEXCUBE Universal Banking Solution to version 11.8 and implementing Oracle Banking Payments (OBPM).</a:t>
            </a:r>
            <a:r>
              <a:rPr lang="en-IN" sz="1750" dirty="0">
                <a:latin typeface="Arial" panose="020B0604020202020204" pitchFamily="34" charset="0"/>
                <a:cs typeface="Arial" panose="020B0604020202020204" pitchFamily="34" charset="0"/>
              </a:rPr>
              <a:t> </a:t>
            </a:r>
          </a:p>
          <a:p>
            <a:pPr lvl="1">
              <a:buFont typeface="Arial" panose="020B0604020202020204" pitchFamily="34" charset="0"/>
              <a:buChar char="•"/>
            </a:pPr>
            <a:r>
              <a:rPr lang="en-US" sz="1750" dirty="0">
                <a:latin typeface="Arial" panose="020B0604020202020204" pitchFamily="34" charset="0"/>
                <a:cs typeface="Arial" panose="020B0604020202020204" pitchFamily="34" charset="0"/>
              </a:rPr>
              <a:t>This budget encompasses costs for:</a:t>
            </a:r>
          </a:p>
          <a:p>
            <a:pPr lvl="2">
              <a:buFont typeface="Arial" panose="020B0604020202020204" pitchFamily="34" charset="0"/>
              <a:buChar char="•"/>
            </a:pPr>
            <a:r>
              <a:rPr lang="en-US" sz="1750" dirty="0">
                <a:latin typeface="Arial" panose="020B0604020202020204" pitchFamily="34" charset="0"/>
                <a:cs typeface="Arial" panose="020B0604020202020204" pitchFamily="34" charset="0"/>
              </a:rPr>
              <a:t>Training personnel.</a:t>
            </a:r>
          </a:p>
          <a:p>
            <a:pPr lvl="2">
              <a:buFont typeface="Arial" panose="020B0604020202020204" pitchFamily="34" charset="0"/>
              <a:buChar char="•"/>
            </a:pPr>
            <a:r>
              <a:rPr lang="en-US" sz="1750" dirty="0">
                <a:latin typeface="Arial" panose="020B0604020202020204" pitchFamily="34" charset="0"/>
                <a:cs typeface="Arial" panose="020B0604020202020204" pitchFamily="34" charset="0"/>
              </a:rPr>
              <a:t>Procuring necessary software and hardware.</a:t>
            </a:r>
          </a:p>
          <a:p>
            <a:pPr lvl="2">
              <a:buFont typeface="Arial" panose="020B0604020202020204" pitchFamily="34" charset="0"/>
              <a:buChar char="•"/>
            </a:pPr>
            <a:r>
              <a:rPr lang="en-US" sz="1750" dirty="0">
                <a:latin typeface="Arial" panose="020B0604020202020204" pitchFamily="34" charset="0"/>
                <a:cs typeface="Arial" panose="020B0604020202020204" pitchFamily="34" charset="0"/>
              </a:rPr>
              <a:t>Any managed services required.</a:t>
            </a:r>
          </a:p>
          <a:p>
            <a:pPr lvl="1">
              <a:buFont typeface="Arial" panose="020B0604020202020204" pitchFamily="34" charset="0"/>
              <a:buChar char="•"/>
            </a:pPr>
            <a:r>
              <a:rPr lang="en-US" sz="1750" dirty="0">
                <a:latin typeface="Arial" panose="020B0604020202020204" pitchFamily="34" charset="0"/>
                <a:cs typeface="Arial" panose="020B0604020202020204" pitchFamily="34" charset="0"/>
              </a:rPr>
              <a:t>The total project expenditure is strictly capped at ₹2 Crores.</a:t>
            </a:r>
          </a:p>
          <a:p>
            <a:pPr marL="457200" indent="-457200">
              <a:buAutoNum type="arabicPeriod" startAt="4"/>
            </a:pPr>
            <a:r>
              <a:rPr lang="en-IN" sz="1750" b="1" u="sng" dirty="0">
                <a:latin typeface="Arial" panose="020B0604020202020204" pitchFamily="34" charset="0"/>
                <a:cs typeface="Arial" panose="020B0604020202020204" pitchFamily="34" charset="0"/>
              </a:rPr>
              <a:t>Others:</a:t>
            </a:r>
          </a:p>
          <a:p>
            <a:r>
              <a:rPr lang="en-IN" sz="1750" dirty="0">
                <a:latin typeface="Arial" panose="020B0604020202020204" pitchFamily="34" charset="0"/>
                <a:cs typeface="Arial" panose="020B0604020202020204" pitchFamily="34" charset="0"/>
              </a:rPr>
              <a:t>    </a:t>
            </a:r>
            <a:r>
              <a:rPr lang="en-US" sz="1750" dirty="0">
                <a:latin typeface="Arial" panose="020B0604020202020204" pitchFamily="34" charset="0"/>
                <a:cs typeface="Arial" panose="020B0604020202020204" pitchFamily="34" charset="0"/>
              </a:rPr>
              <a:t>  Additional resources and activities covered under the project budget include:</a:t>
            </a:r>
          </a:p>
          <a:p>
            <a:pPr marL="1143000" lvl="2" indent="-228600">
              <a:buFont typeface="+mj-lt"/>
              <a:buAutoNum type="arabicPeriod"/>
            </a:pPr>
            <a:r>
              <a:rPr lang="en-US" sz="1750" dirty="0">
                <a:latin typeface="Arial" panose="020B0604020202020204" pitchFamily="34" charset="0"/>
                <a:cs typeface="Arial" panose="020B0604020202020204" pitchFamily="34" charset="0"/>
              </a:rPr>
              <a:t>External audits for compliance evaluation.</a:t>
            </a:r>
          </a:p>
          <a:p>
            <a:pPr marL="1143000" lvl="2" indent="-228600">
              <a:buFont typeface="+mj-lt"/>
              <a:buAutoNum type="arabicPeriod"/>
            </a:pPr>
            <a:r>
              <a:rPr lang="en-US" sz="1750" dirty="0">
                <a:latin typeface="Arial" panose="020B0604020202020204" pitchFamily="34" charset="0"/>
                <a:cs typeface="Arial" panose="020B0604020202020204" pitchFamily="34" charset="0"/>
              </a:rPr>
              <a:t>Government-mandated compliance checks.</a:t>
            </a:r>
          </a:p>
          <a:p>
            <a:pPr marL="1143000" lvl="2" indent="-228600">
              <a:buFont typeface="+mj-lt"/>
              <a:buAutoNum type="arabicPeriod"/>
            </a:pPr>
            <a:r>
              <a:rPr lang="en-US" sz="1750" dirty="0">
                <a:latin typeface="Arial" panose="020B0604020202020204" pitchFamily="34" charset="0"/>
                <a:cs typeface="Arial" panose="020B0604020202020204" pitchFamily="34" charset="0"/>
              </a:rPr>
              <a:t>Preparation and validation of financial reports (monthly, quarterly, and yearly).</a:t>
            </a:r>
          </a:p>
          <a:p>
            <a:pPr marL="1143000" lvl="2" indent="-228600">
              <a:buFont typeface="+mj-lt"/>
              <a:buAutoNum type="arabicPeriod"/>
            </a:pPr>
            <a:r>
              <a:rPr lang="en-US" sz="1750" dirty="0">
                <a:latin typeface="Arial" panose="020B0604020202020204" pitchFamily="34" charset="0"/>
                <a:cs typeface="Arial" panose="020B0604020202020204" pitchFamily="34" charset="0"/>
              </a:rPr>
              <a:t>Site visits, client interactions, and team-building activities such as refreshments and team lunches/dinners.</a:t>
            </a:r>
          </a:p>
          <a:p>
            <a:pPr lvl="1"/>
            <a:r>
              <a:rPr lang="en-US" sz="1750" dirty="0">
                <a:latin typeface="Arial" panose="020B0604020202020204" pitchFamily="34" charset="0"/>
                <a:cs typeface="Arial" panose="020B0604020202020204" pitchFamily="34" charset="0"/>
              </a:rPr>
              <a:t>A separate allocation of ₹10,00,000 is included within the overall budget to cover these miscellaneous expenses, ensuring total costs remain within approved limits.</a:t>
            </a:r>
          </a:p>
          <a:p>
            <a:endParaRPr lang="en-IN" sz="2000" dirty="0">
              <a:latin typeface="Arial" panose="020B0604020202020204" pitchFamily="34" charset="0"/>
              <a:cs typeface="Arial" panose="020B0604020202020204" pitchFamily="34" charset="0"/>
            </a:endParaRP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23061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A672D-6C88-CD95-EB09-4B78C0EB847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AA2CE46-3104-50A6-1FEE-C5DF280FD482}"/>
              </a:ext>
            </a:extLst>
          </p:cNvPr>
          <p:cNvSpPr txBox="1"/>
          <p:nvPr/>
        </p:nvSpPr>
        <p:spPr>
          <a:xfrm>
            <a:off x="115329" y="345989"/>
            <a:ext cx="11961341" cy="5986254"/>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Risk and Dependencies</a:t>
            </a:r>
          </a:p>
          <a:p>
            <a:endParaRPr lang="en-US" sz="23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In the current banking project applying Waterfall method as software development, Below risk and dependencies can be expected :</a:t>
            </a:r>
          </a:p>
          <a:p>
            <a:r>
              <a:rPr lang="en-US" sz="2200" dirty="0">
                <a:latin typeface="Arial" panose="020B0604020202020204" pitchFamily="34" charset="0"/>
                <a:cs typeface="Arial" panose="020B0604020202020204" pitchFamily="34" charset="0"/>
              </a:rPr>
              <a:t>1. </a:t>
            </a:r>
            <a:r>
              <a:rPr lang="en-US" sz="2200" b="1" u="sng" dirty="0">
                <a:latin typeface="Arial" panose="020B0604020202020204" pitchFamily="34" charset="0"/>
                <a:cs typeface="Arial" panose="020B0604020202020204" pitchFamily="34" charset="0"/>
              </a:rPr>
              <a:t>Risks :</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Incomplete or unclear requirements during the initial phase could result in incorrect implementation later, as the Waterfall model does not revisit earlier phases.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Changes in business requirements mid-project could disrupt timelines and budgets casing Scope Creep.</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Delays in development may lead to selected technologies becoming outdated.</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Difficulties in integrating the new software with legacy systems or external APIs could lead to delays and operational disruptions.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Non-adherence to government regulations or evolving compliance standards could result in legal penalties.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Limited availability of skilled personnel, tools, or infrastructure may cause project delays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Customers or employees may resist adopting the new system due to lack of familiarity or training.</a:t>
            </a:r>
          </a:p>
        </p:txBody>
      </p:sp>
    </p:spTree>
    <p:extLst>
      <p:ext uri="{BB962C8B-B14F-4D97-AF65-F5344CB8AC3E}">
        <p14:creationId xmlns:p14="http://schemas.microsoft.com/office/powerpoint/2010/main" val="1842059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908B68-BA7F-29DD-FE82-BBDED1CBA94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66D0F0C-AF58-FF86-9CD0-C7B2144185BB}"/>
              </a:ext>
            </a:extLst>
          </p:cNvPr>
          <p:cNvSpPr txBox="1"/>
          <p:nvPr/>
        </p:nvSpPr>
        <p:spPr>
          <a:xfrm>
            <a:off x="115329" y="345989"/>
            <a:ext cx="11961341" cy="5986254"/>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Risk and Dependencies</a:t>
            </a:r>
          </a:p>
          <a:p>
            <a:endParaRPr lang="en-US" sz="23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2. </a:t>
            </a:r>
            <a:r>
              <a:rPr lang="en-US" sz="2200" b="1" u="sng" dirty="0">
                <a:latin typeface="Arial" panose="020B0604020202020204" pitchFamily="34" charset="0"/>
                <a:cs typeface="Arial" panose="020B0604020202020204" pitchFamily="34" charset="0"/>
              </a:rPr>
              <a:t>Dependencies: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Dependency on the timely availability of stakeholders for requirement gathering, feedback, and decision-making.</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Dependency on government or regulatory bodies for compliance audits, certifications, and approval to operate.</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Dependence on existing systems for successful data migration and integration without service interruptions.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Dependency on external APIs, payment gateways, or middleware providers to ensure seamless functionality.</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Dependence on robust hardware, network capabilities, and server configurations for the software to perform optimally.</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Dependence on internal teams, developers, and testers to ensure phases progress as planned.</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Dependency on accurate and complete data during migration to avoid errors or system issues.</a:t>
            </a:r>
          </a:p>
        </p:txBody>
      </p:sp>
    </p:spTree>
    <p:extLst>
      <p:ext uri="{BB962C8B-B14F-4D97-AF65-F5344CB8AC3E}">
        <p14:creationId xmlns:p14="http://schemas.microsoft.com/office/powerpoint/2010/main" val="853807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F3FD71-9B33-CB86-3BA8-B49C748991BF}"/>
              </a:ext>
            </a:extLst>
          </p:cNvPr>
          <p:cNvSpPr txBox="1"/>
          <p:nvPr/>
        </p:nvSpPr>
        <p:spPr>
          <a:xfrm>
            <a:off x="1" y="305068"/>
            <a:ext cx="12191999" cy="7017306"/>
          </a:xfrm>
          <a:prstGeom prst="rect">
            <a:avLst/>
          </a:prstGeom>
          <a:noFill/>
        </p:spPr>
        <p:txBody>
          <a:bodyPr wrap="square" rtlCol="0">
            <a:spAutoFit/>
          </a:bodyPr>
          <a:lstStyle/>
          <a:p>
            <a:r>
              <a:rPr lang="en-US" sz="2500" b="1" u="sng" dirty="0">
                <a:latin typeface="Arial" panose="020B0604020202020204" pitchFamily="34" charset="0"/>
                <a:cs typeface="Arial" panose="020B0604020202020204" pitchFamily="34" charset="0"/>
              </a:rPr>
              <a:t>Situation</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Currently, ABC Bank has been utilizing the FLEXCUBE Universal Banking Solution, version 6.8 with integrated payment module, since its implementation in December 2011.</a:t>
            </a:r>
          </a:p>
          <a:p>
            <a:endParaRPr lang="en-US" sz="2500" dirty="0">
              <a:latin typeface="Arial" panose="020B0604020202020204" pitchFamily="34" charset="0"/>
              <a:cs typeface="Arial" panose="020B0604020202020204" pitchFamily="34" charset="0"/>
            </a:endParaRPr>
          </a:p>
          <a:p>
            <a:r>
              <a:rPr lang="en-US" sz="2500" b="1" u="sng" dirty="0">
                <a:latin typeface="Arial" panose="020B0604020202020204" pitchFamily="34" charset="0"/>
                <a:cs typeface="Arial" panose="020B0604020202020204" pitchFamily="34" charset="0"/>
              </a:rPr>
              <a:t>Problem</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With the rapid pace of technological advancements, version 6.8 is no longer compatible with many modern financial systems and technological requirements and became heavy for payments module. This limitation necessitates an upgrade to version 11.8 and the migration of legacy data to the new system with separate payments module.</a:t>
            </a:r>
          </a:p>
          <a:p>
            <a:endParaRPr lang="en-US" sz="2500" dirty="0">
              <a:latin typeface="Arial" panose="020B0604020202020204" pitchFamily="34" charset="0"/>
              <a:cs typeface="Arial" panose="020B0604020202020204" pitchFamily="34" charset="0"/>
            </a:endParaRPr>
          </a:p>
          <a:p>
            <a:r>
              <a:rPr lang="en-US" sz="2500" b="1" u="sng" dirty="0">
                <a:latin typeface="Arial" panose="020B0604020202020204" pitchFamily="34" charset="0"/>
                <a:cs typeface="Arial" panose="020B0604020202020204" pitchFamily="34" charset="0"/>
              </a:rPr>
              <a:t>Opportunity</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Upgrading to the latest version will enable the bank to leverage advanced technologies, streamline operations, enhance customer satisfaction, and potentially increase revenue through improved efficiency and service delivery.</a:t>
            </a:r>
          </a:p>
          <a:p>
            <a:endParaRPr lang="en-US" sz="2500" dirty="0">
              <a:latin typeface="Arial" panose="020B0604020202020204" pitchFamily="34" charset="0"/>
              <a:cs typeface="Arial" panose="020B0604020202020204" pitchFamily="34" charset="0"/>
            </a:endParaRPr>
          </a:p>
          <a:p>
            <a:endParaRPr lang="en-IN"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556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7FFF7E-1B2E-0078-4333-FF92138384E2}"/>
              </a:ext>
            </a:extLst>
          </p:cNvPr>
          <p:cNvSpPr txBox="1"/>
          <p:nvPr/>
        </p:nvSpPr>
        <p:spPr>
          <a:xfrm>
            <a:off x="137410" y="456882"/>
            <a:ext cx="11917180" cy="6324808"/>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Purpose Statement (Goals)</a:t>
            </a:r>
          </a:p>
          <a:p>
            <a:endParaRPr lang="en-US" sz="3000" b="1"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project aims to achieve the following objectives:</a:t>
            </a:r>
          </a:p>
          <a:p>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Upgrade the FLEXCUBE Universal Banking Solution patch-set from version 6.8 to version 11.8.</a:t>
            </a:r>
          </a:p>
          <a:p>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Migrate all customer data from the existing FLEXCUBE Universal Banking Solution version 6.8 to the upgraded version 11.8.</a:t>
            </a:r>
          </a:p>
          <a:p>
            <a:pPr marL="45720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Implement Oracle Banking Payments as standalone payments module to balance load from existing payment interface.</a:t>
            </a:r>
          </a:p>
          <a:p>
            <a:endParaRPr lang="en-US" sz="3000" b="1" dirty="0">
              <a:latin typeface="Arial" panose="020B0604020202020204" pitchFamily="34" charset="0"/>
              <a:cs typeface="Arial" panose="020B0604020202020204" pitchFamily="34" charset="0"/>
            </a:endParaRPr>
          </a:p>
          <a:p>
            <a:endParaRPr lang="en-IN"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1792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779C14-AC9D-F168-12A4-AE36683900D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4E030D3-B8F5-AA68-D715-9B820A0FB872}"/>
              </a:ext>
            </a:extLst>
          </p:cNvPr>
          <p:cNvSpPr txBox="1"/>
          <p:nvPr/>
        </p:nvSpPr>
        <p:spPr>
          <a:xfrm>
            <a:off x="137410" y="0"/>
            <a:ext cx="11917180" cy="8048357"/>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Project Objectives</a:t>
            </a:r>
          </a:p>
          <a:p>
            <a:endParaRPr lang="en-US" sz="3000" b="1" dirty="0">
              <a:latin typeface="Arial" panose="020B0604020202020204" pitchFamily="34" charset="0"/>
              <a:cs typeface="Arial" panose="020B0604020202020204" pitchFamily="34" charset="0"/>
            </a:endParaRPr>
          </a:p>
          <a:p>
            <a:r>
              <a:rPr lang="en-US" sz="2700" dirty="0">
                <a:latin typeface="Arial" panose="020B0604020202020204" pitchFamily="34" charset="0"/>
                <a:cs typeface="Arial" panose="020B0604020202020204" pitchFamily="34" charset="0"/>
              </a:rPr>
              <a:t>The project is aimed at achieving the following objectives:</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Implementing the Know Your Customer (KYC) facility to enhance transparency and compliance.</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Integrating electronic signature functionality into the database to strengthen customer identification.</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Introducing mobile banking features to enable seamless account access and operations through a dedicated application.</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Enabling cardless ATM withdrawals using mobile numbers and PAN cards for added convenience.</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Incorporating UPI ID functionality on the payment screen to facilitate transactions to UPI accounts.</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Setting an upper daily transaction limit for UPI payments to ensure security and control.</a:t>
            </a:r>
          </a:p>
          <a:p>
            <a:pPr marL="45720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endParaRPr lang="en-US" sz="3000" b="1" dirty="0">
              <a:latin typeface="Arial" panose="020B0604020202020204" pitchFamily="34" charset="0"/>
              <a:cs typeface="Arial" panose="020B0604020202020204" pitchFamily="34" charset="0"/>
            </a:endParaRPr>
          </a:p>
          <a:p>
            <a:endParaRPr lang="en-IN"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5442D6-730F-60B4-6DF2-D88F15B0947B}"/>
              </a:ext>
            </a:extLst>
          </p:cNvPr>
          <p:cNvSpPr txBox="1"/>
          <p:nvPr/>
        </p:nvSpPr>
        <p:spPr>
          <a:xfrm>
            <a:off x="229849" y="-378988"/>
            <a:ext cx="11962151" cy="8325356"/>
          </a:xfrm>
          <a:prstGeom prst="rect">
            <a:avLst/>
          </a:prstGeom>
          <a:noFill/>
        </p:spPr>
        <p:txBody>
          <a:bodyPr wrap="square">
            <a:spAutoFit/>
          </a:bodyPr>
          <a:lstStyle/>
          <a:p>
            <a:r>
              <a:rPr lang="en-US" sz="3500" b="1" dirty="0">
                <a:latin typeface="Arial" panose="020B0604020202020204" pitchFamily="34" charset="0"/>
                <a:cs typeface="Arial" panose="020B0604020202020204" pitchFamily="34" charset="0"/>
              </a:rPr>
              <a:t>			         </a:t>
            </a:r>
          </a:p>
          <a:p>
            <a:r>
              <a:rPr lang="en-US" sz="35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Success Criteria</a:t>
            </a:r>
          </a:p>
          <a:p>
            <a:endParaRPr lang="en-US" sz="3500" b="1" u="sng"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The project will be deemed successful upon achieving the following outcomes:</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The bank successfully completes the KYC process for all required customers.</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The bank accurately identifies customers by verifying their electronic signatures.</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Customers can seamlessly access banking services through a mobile application.</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Customers can withdraw cash from ATMs without a physical card, using their contact numbers and PAN card details.</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Customers can make payments to any UPI ID directly from the payment screen.</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Transactions are restricted once the daily upper limit for UPI payments is reached, ensuring compliance and security.</a:t>
            </a:r>
          </a:p>
          <a:p>
            <a:pPr marL="45720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endParaRPr lang="en-US" sz="1800" b="1" dirty="0">
              <a:latin typeface="Arial" panose="020B0604020202020204" pitchFamily="34" charset="0"/>
              <a:cs typeface="Arial" panose="020B0604020202020204" pitchFamily="34" charset="0"/>
            </a:endParaRPr>
          </a:p>
          <a:p>
            <a:endParaRPr lang="en-IN"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715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AA6D50-25FA-A7FF-BA26-374C2D61E928}"/>
              </a:ext>
            </a:extLst>
          </p:cNvPr>
          <p:cNvSpPr txBox="1"/>
          <p:nvPr/>
        </p:nvSpPr>
        <p:spPr>
          <a:xfrm>
            <a:off x="115330" y="0"/>
            <a:ext cx="11961340" cy="7155805"/>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Methods &amp; Approach</a:t>
            </a:r>
          </a:p>
          <a:p>
            <a:endParaRPr lang="en-US" sz="3500" b="1" u="sng"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The project adheres to the Waterfall methodology of software development, which comprises the following stages:</a:t>
            </a:r>
          </a:p>
          <a:p>
            <a:endParaRPr lang="en-US" sz="2600" dirty="0">
              <a:latin typeface="Arial" panose="020B0604020202020204" pitchFamily="34" charset="0"/>
              <a:cs typeface="Arial" panose="020B0604020202020204" pitchFamily="34" charset="0"/>
            </a:endParaRPr>
          </a:p>
          <a:p>
            <a:pPr marL="514350" indent="-514350">
              <a:buFont typeface="+mj-lt"/>
              <a:buAutoNum type="arabicPeriod"/>
            </a:pPr>
            <a:r>
              <a:rPr lang="en-US" sz="2600" dirty="0">
                <a:latin typeface="Arial" panose="020B0604020202020204" pitchFamily="34" charset="0"/>
                <a:cs typeface="Arial" panose="020B0604020202020204" pitchFamily="34" charset="0"/>
              </a:rPr>
              <a:t>Requirement Gathering</a:t>
            </a:r>
          </a:p>
          <a:p>
            <a:pPr marL="514350" indent="-514350">
              <a:buFont typeface="+mj-lt"/>
              <a:buAutoNum type="arabicPeriod"/>
            </a:pPr>
            <a:r>
              <a:rPr lang="en-US" sz="2600" dirty="0">
                <a:latin typeface="Arial" panose="020B0604020202020204" pitchFamily="34" charset="0"/>
                <a:cs typeface="Arial" panose="020B0604020202020204" pitchFamily="34" charset="0"/>
              </a:rPr>
              <a:t>Requirement Analysis</a:t>
            </a:r>
          </a:p>
          <a:p>
            <a:pPr marL="514350" indent="-514350">
              <a:buFont typeface="+mj-lt"/>
              <a:buAutoNum type="arabicPeriod"/>
            </a:pPr>
            <a:r>
              <a:rPr lang="en-US" sz="2600" dirty="0">
                <a:latin typeface="Arial" panose="020B0604020202020204" pitchFamily="34" charset="0"/>
                <a:cs typeface="Arial" panose="020B0604020202020204" pitchFamily="34" charset="0"/>
              </a:rPr>
              <a:t>Design</a:t>
            </a:r>
          </a:p>
          <a:p>
            <a:pPr marL="514350" indent="-514350">
              <a:buFont typeface="+mj-lt"/>
              <a:buAutoNum type="arabicPeriod"/>
            </a:pPr>
            <a:r>
              <a:rPr lang="en-US" sz="2600" dirty="0">
                <a:latin typeface="Arial" panose="020B0604020202020204" pitchFamily="34" charset="0"/>
                <a:cs typeface="Arial" panose="020B0604020202020204" pitchFamily="34" charset="0"/>
              </a:rPr>
              <a:t>Development</a:t>
            </a:r>
          </a:p>
          <a:p>
            <a:pPr marL="514350" indent="-514350">
              <a:buFont typeface="+mj-lt"/>
              <a:buAutoNum type="arabicPeriod"/>
            </a:pPr>
            <a:r>
              <a:rPr lang="en-US" sz="2600" dirty="0">
                <a:latin typeface="Arial" panose="020B0604020202020204" pitchFamily="34" charset="0"/>
                <a:cs typeface="Arial" panose="020B0604020202020204" pitchFamily="34" charset="0"/>
              </a:rPr>
              <a:t>Implementation</a:t>
            </a:r>
          </a:p>
          <a:p>
            <a:pPr marL="514350" indent="-514350">
              <a:buFont typeface="+mj-lt"/>
              <a:buAutoNum type="arabicPeriod"/>
            </a:pPr>
            <a:r>
              <a:rPr lang="en-US" sz="2600" dirty="0">
                <a:latin typeface="Arial" panose="020B0604020202020204" pitchFamily="34" charset="0"/>
                <a:cs typeface="Arial" panose="020B0604020202020204" pitchFamily="34" charset="0"/>
              </a:rPr>
              <a:t>Testing</a:t>
            </a:r>
          </a:p>
          <a:p>
            <a:pPr marL="514350" indent="-514350">
              <a:buFont typeface="+mj-lt"/>
              <a:buAutoNum type="arabicPeriod"/>
            </a:pPr>
            <a:r>
              <a:rPr lang="en-US" sz="2600" dirty="0">
                <a:latin typeface="Arial" panose="020B0604020202020204" pitchFamily="34" charset="0"/>
                <a:cs typeface="Arial" panose="020B0604020202020204" pitchFamily="34" charset="0"/>
              </a:rPr>
              <a:t>Deployment</a:t>
            </a:r>
          </a:p>
          <a:p>
            <a:pPr marL="514350" indent="-514350">
              <a:buFont typeface="+mj-lt"/>
              <a:buAutoNum type="arabicPeriod"/>
            </a:pPr>
            <a:r>
              <a:rPr lang="en-US" sz="2600" dirty="0">
                <a:latin typeface="Arial" panose="020B0604020202020204" pitchFamily="34" charset="0"/>
                <a:cs typeface="Arial" panose="020B0604020202020204" pitchFamily="34" charset="0"/>
              </a:rPr>
              <a:t>Maintenance</a:t>
            </a:r>
          </a:p>
          <a:p>
            <a:pPr>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Each stage is further detailed in the subsequent slides.</a:t>
            </a:r>
          </a:p>
          <a:p>
            <a:pPr marL="514350" indent="-514350">
              <a:buAutoNum type="arabicPeriod"/>
            </a:pPr>
            <a:endParaRPr lang="en-US" sz="1100"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IN" sz="1100" b="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331604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EF7D25-5AB6-78E2-0AC9-F95ADF2ECB09}"/>
              </a:ext>
            </a:extLst>
          </p:cNvPr>
          <p:cNvSpPr txBox="1"/>
          <p:nvPr/>
        </p:nvSpPr>
        <p:spPr>
          <a:xfrm>
            <a:off x="115329" y="345989"/>
            <a:ext cx="11961341" cy="5816977"/>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Requirement Gathering</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As a Business Analyst, first of all, all the stakeholders are identified to gather the requirements for the project.</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The Executive Board of ABC Bank are the decision makers who has the rights and insights to provide detailed requirements for the project.</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As a Business Analyst, I will be acting as a liaison between bank and the IT firm to convert the business requirements into technical specifications.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Appropriate elicitation techniques will be selected based on the project’s context to extract comprehensive requirements from stakeholders.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Given the project’s critical nature involving banking and payment operations, government experts will also be included as third-party stakeholders.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Once stakeholders are identified, a RACI (Responsible, Accountable, Consulted, Informed) matrix will be developed to maintain clarity and track stakeholder responsibilities.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Upon gathering all requirements, a comprehensive Business Requirement Document (BRD) will be prepared to outline the project’s scope and objectives.</a:t>
            </a:r>
          </a:p>
        </p:txBody>
      </p:sp>
    </p:spTree>
    <p:extLst>
      <p:ext uri="{BB962C8B-B14F-4D97-AF65-F5344CB8AC3E}">
        <p14:creationId xmlns:p14="http://schemas.microsoft.com/office/powerpoint/2010/main" val="176914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E89E7C-6FAD-E8C2-2FCB-DC81BE67DAB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2CC92D2-0CE2-4506-B2E1-48C521C1101D}"/>
              </a:ext>
            </a:extLst>
          </p:cNvPr>
          <p:cNvSpPr txBox="1"/>
          <p:nvPr/>
        </p:nvSpPr>
        <p:spPr>
          <a:xfrm>
            <a:off x="115329" y="345989"/>
            <a:ext cx="11961341" cy="5863144"/>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Requirement Analysis</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In this stage, requirements are meticulously analyzed to eliminate ambiguities and discrepancies.</a:t>
            </a:r>
          </a:p>
          <a:p>
            <a:pPr marL="457200"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Validation techniques such as FURPS (Functionality, Usability, Reliability, Performance, Supportability), SMART (Specific, Measurable, Achievable, Relevant, Time-bound), and CUCV (Consistency, Usability, Clarity, Verifiability) are applied to assess feasibility in terms of resources, technology, timelines, and budget.</a:t>
            </a:r>
          </a:p>
          <a:p>
            <a:pPr marL="457200"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Functional and non-functional requirements are categorized, documented, and approved by relevant stakeholders</a:t>
            </a:r>
          </a:p>
          <a:p>
            <a:pPr marL="457200"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The Business Analyst (BA) prepares Functional Requirement Specifications (FRS).</a:t>
            </a:r>
          </a:p>
          <a:p>
            <a:pPr marL="457200"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The technical team develops the Supplementary Support Document (SSD) for technical assistance.</a:t>
            </a:r>
          </a:p>
          <a:p>
            <a:pPr marL="457200"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The BA consolidates the Solution Requirement Specifications (SRS), which includes both the FRS and SSD.</a:t>
            </a:r>
          </a:p>
          <a:p>
            <a:pPr marL="457200"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Once all requirements are finalized, the BA creates a Requirement Traceability Matrix (RTM) to track and monitor the progress of each requirement throughout the project lifecycle.</a:t>
            </a:r>
          </a:p>
        </p:txBody>
      </p:sp>
    </p:spTree>
    <p:extLst>
      <p:ext uri="{BB962C8B-B14F-4D97-AF65-F5344CB8AC3E}">
        <p14:creationId xmlns:p14="http://schemas.microsoft.com/office/powerpoint/2010/main" val="2795350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9409CF-7952-96E1-558D-AE882AE8BD7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B26E897-C551-0613-D5E0-A978460FDAF3}"/>
              </a:ext>
            </a:extLst>
          </p:cNvPr>
          <p:cNvSpPr txBox="1"/>
          <p:nvPr/>
        </p:nvSpPr>
        <p:spPr>
          <a:xfrm>
            <a:off x="115329" y="345989"/>
            <a:ext cx="11961341" cy="5940088"/>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Design</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In this stage, BA will communicate with the technical team to translate business requirements into technical specifications, collaborating with the Project Manager, Product Owner, and Subject Matter Experts (SMEs).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Facilitate the preparation of the High-Level Design Document (HDD) and Low-Level Design Document (LDD) by the technical team to outline the project's structure and technical details.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Collaborate with designers, architects, and developers to ensure the system design aligns with stakeholders' needs and expectations.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Address the requirements of upgrading the legacy system by incorporating a thorough understanding of the existing technologies and artifacts.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Ensure the design of payment artifacts complies with the guidelines and regulations provided by the National Payment Corporation of India (NPCI) and the Reserve Bank of India (RBI).</a:t>
            </a:r>
          </a:p>
          <a:p>
            <a:pPr marL="457200"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4877880"/>
      </p:ext>
    </p:extLst>
  </p:cSld>
  <p:clrMapOvr>
    <a:masterClrMapping/>
  </p:clrMapOvr>
</p:sld>
</file>

<file path=ppt/theme/theme1.xml><?xml version="1.0" encoding="utf-8"?>
<a:theme xmlns:a="http://schemas.openxmlformats.org/drawingml/2006/main" name="RetrospectVTI">
  <a:themeElements>
    <a:clrScheme name="AnalogousFromLightSeed_2SEEDS">
      <a:dk1>
        <a:srgbClr val="000000"/>
      </a:dk1>
      <a:lt1>
        <a:srgbClr val="FFFFFF"/>
      </a:lt1>
      <a:dk2>
        <a:srgbClr val="243841"/>
      </a:dk2>
      <a:lt2>
        <a:srgbClr val="E8E3E2"/>
      </a:lt2>
      <a:accent1>
        <a:srgbClr val="7AA9B7"/>
      </a:accent1>
      <a:accent2>
        <a:srgbClr val="80A9A1"/>
      </a:accent2>
      <a:accent3>
        <a:srgbClr val="8FA2C3"/>
      </a:accent3>
      <a:accent4>
        <a:srgbClr val="BA7F80"/>
      </a:accent4>
      <a:accent5>
        <a:srgbClr val="BC9B84"/>
      </a:accent5>
      <a:accent6>
        <a:srgbClr val="ABA175"/>
      </a:accent6>
      <a:hlink>
        <a:srgbClr val="AC7465"/>
      </a:hlink>
      <a:folHlink>
        <a:srgbClr val="7F7F7F"/>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2454</TotalTime>
  <Words>2130</Words>
  <Application>Microsoft Office PowerPoint</Application>
  <PresentationFormat>Widescreen</PresentationFormat>
  <Paragraphs>187</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Aptos</vt:lpstr>
      <vt:lpstr>Arial</vt:lpstr>
      <vt:lpstr>Calibri</vt:lpstr>
      <vt:lpstr>Georgia Pro Cond Light</vt:lpstr>
      <vt:lpstr>Speak Pro</vt:lpstr>
      <vt:lpstr>RetrospectVTI</vt:lpstr>
      <vt:lpstr>Update version of Universal Banking Solution FLEXCUBE and implement Oracle Banking Payments (OBPM)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QM29510</dc:creator>
  <cp:lastModifiedBy>QM29510</cp:lastModifiedBy>
  <cp:revision>37</cp:revision>
  <dcterms:created xsi:type="dcterms:W3CDTF">2024-12-29T16:53:30Z</dcterms:created>
  <dcterms:modified xsi:type="dcterms:W3CDTF">2024-12-31T09:53:31Z</dcterms:modified>
</cp:coreProperties>
</file>