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9" r:id="rId2"/>
    <p:sldId id="257" r:id="rId3"/>
    <p:sldId id="258"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1475E6-6479-4FF9-8E78-BE0E20CDA7A5}" type="datetimeFigureOut">
              <a:rPr lang="en-IN" smtClean="0"/>
              <a:t>08-01-2025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1280593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475E6-6479-4FF9-8E78-BE0E20CDA7A5}" type="datetimeFigureOut">
              <a:rPr lang="en-IN" smtClean="0"/>
              <a:t>08-01-2025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3024193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475E6-6479-4FF9-8E78-BE0E20CDA7A5}" type="datetimeFigureOut">
              <a:rPr lang="en-IN" smtClean="0"/>
              <a:t>08-01-2025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9103626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475E6-6479-4FF9-8E78-BE0E20CDA7A5}" type="datetimeFigureOut">
              <a:rPr lang="en-IN" smtClean="0"/>
              <a:t>08-01-2025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16059504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475E6-6479-4FF9-8E78-BE0E20CDA7A5}" type="datetimeFigureOut">
              <a:rPr lang="en-IN" smtClean="0"/>
              <a:t>08-01-2025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79060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475E6-6479-4FF9-8E78-BE0E20CDA7A5}" type="datetimeFigureOut">
              <a:rPr lang="en-IN" smtClean="0"/>
              <a:t>08-01-2025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29663902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475E6-6479-4FF9-8E78-BE0E20CDA7A5}" type="datetimeFigureOut">
              <a:rPr lang="en-IN" smtClean="0"/>
              <a:t>08-01-2025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16014116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475E6-6479-4FF9-8E78-BE0E20CDA7A5}" type="datetimeFigureOut">
              <a:rPr lang="en-IN" smtClean="0"/>
              <a:t>08-01-2025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3580426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475E6-6479-4FF9-8E78-BE0E20CDA7A5}" type="datetimeFigureOut">
              <a:rPr lang="en-IN" smtClean="0"/>
              <a:t>08-01-2025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192229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1475E6-6479-4FF9-8E78-BE0E20CDA7A5}" type="datetimeFigureOut">
              <a:rPr lang="en-IN" smtClean="0"/>
              <a:t>08-01-2025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4160547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1475E6-6479-4FF9-8E78-BE0E20CDA7A5}" type="datetimeFigureOut">
              <a:rPr lang="en-IN" smtClean="0"/>
              <a:t>08-01-2025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2965818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1475E6-6479-4FF9-8E78-BE0E20CDA7A5}" type="datetimeFigureOut">
              <a:rPr lang="en-IN" smtClean="0"/>
              <a:t>08-01-2025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3378059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1475E6-6479-4FF9-8E78-BE0E20CDA7A5}" type="datetimeFigureOut">
              <a:rPr lang="en-IN" smtClean="0"/>
              <a:t>08-01-2025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2781246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1475E6-6479-4FF9-8E78-BE0E20CDA7A5}" type="datetimeFigureOut">
              <a:rPr lang="en-IN" smtClean="0"/>
              <a:t>08-01-2025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4293034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01475E6-6479-4FF9-8E78-BE0E20CDA7A5}" type="datetimeFigureOut">
              <a:rPr lang="en-IN" smtClean="0"/>
              <a:t>08-01-2025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3883441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01475E6-6479-4FF9-8E78-BE0E20CDA7A5}" type="datetimeFigureOut">
              <a:rPr lang="en-IN" smtClean="0"/>
              <a:t>08-01-2025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9B636D3-FC7F-4217-BE27-9C05B7CFEC0B}" type="slidenum">
              <a:rPr lang="en-IN" smtClean="0"/>
              <a:t>‹#›</a:t>
            </a:fld>
            <a:endParaRPr lang="en-IN"/>
          </a:p>
        </p:txBody>
      </p:sp>
    </p:spTree>
    <p:extLst>
      <p:ext uri="{BB962C8B-B14F-4D97-AF65-F5344CB8AC3E}">
        <p14:creationId xmlns:p14="http://schemas.microsoft.com/office/powerpoint/2010/main" val="2380802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01475E6-6479-4FF9-8E78-BE0E20CDA7A5}" type="datetimeFigureOut">
              <a:rPr lang="en-IN" smtClean="0"/>
              <a:t>08-01-2025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9B636D3-FC7F-4217-BE27-9C05B7CFEC0B}" type="slidenum">
              <a:rPr lang="en-IN" smtClean="0"/>
              <a:t>‹#›</a:t>
            </a:fld>
            <a:endParaRPr lang="en-IN"/>
          </a:p>
        </p:txBody>
      </p:sp>
    </p:spTree>
    <p:extLst>
      <p:ext uri="{BB962C8B-B14F-4D97-AF65-F5344CB8AC3E}">
        <p14:creationId xmlns:p14="http://schemas.microsoft.com/office/powerpoint/2010/main" val="258773988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 id="2147483831" r:id="rId15"/>
    <p:sldLayoutId id="214748383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3F8A0-B12C-4293-9101-ECAAADF06523}"/>
              </a:ext>
            </a:extLst>
          </p:cNvPr>
          <p:cNvSpPr>
            <a:spLocks noGrp="1"/>
          </p:cNvSpPr>
          <p:nvPr>
            <p:ph type="ctrTitle"/>
          </p:nvPr>
        </p:nvSpPr>
        <p:spPr/>
        <p:txBody>
          <a:bodyPr/>
          <a:lstStyle/>
          <a:p>
            <a:r>
              <a:rPr lang="en-US" dirty="0"/>
              <a:t>BILLING AUTOMATION</a:t>
            </a:r>
            <a:endParaRPr lang="en-IN" dirty="0"/>
          </a:p>
        </p:txBody>
      </p:sp>
      <p:sp>
        <p:nvSpPr>
          <p:cNvPr id="3" name="Subtitle 2">
            <a:extLst>
              <a:ext uri="{FF2B5EF4-FFF2-40B4-BE49-F238E27FC236}">
                <a16:creationId xmlns:a16="http://schemas.microsoft.com/office/drawing/2014/main" id="{CE4966E2-36F9-4F8E-AA51-71C9C2CC9DF1}"/>
              </a:ext>
            </a:extLst>
          </p:cNvPr>
          <p:cNvSpPr>
            <a:spLocks noGrp="1"/>
          </p:cNvSpPr>
          <p:nvPr>
            <p:ph type="subTitle" idx="1"/>
          </p:nvPr>
        </p:nvSpPr>
        <p:spPr/>
        <p:txBody>
          <a:bodyPr>
            <a:normAutofit lnSpcReduction="10000"/>
          </a:bodyPr>
          <a:lstStyle/>
          <a:p>
            <a:r>
              <a:rPr lang="en-US" dirty="0"/>
              <a:t>Using Agile methodology</a:t>
            </a:r>
          </a:p>
          <a:p>
            <a:r>
              <a:rPr lang="en-US" dirty="0"/>
              <a:t>PREPARED BY : R.RAJKUMAR</a:t>
            </a:r>
          </a:p>
          <a:p>
            <a:r>
              <a:rPr lang="en-US" dirty="0"/>
              <a:t>Date:08.01.2025</a:t>
            </a:r>
            <a:endParaRPr lang="en-IN" dirty="0"/>
          </a:p>
        </p:txBody>
      </p:sp>
    </p:spTree>
    <p:extLst>
      <p:ext uri="{BB962C8B-B14F-4D97-AF65-F5344CB8AC3E}">
        <p14:creationId xmlns:p14="http://schemas.microsoft.com/office/powerpoint/2010/main" val="1340367852"/>
      </p:ext>
    </p:extLst>
  </p:cSld>
  <p:clrMapOvr>
    <a:masterClrMapping/>
  </p:clrMapOvr>
  <p:transition spd="med">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F6431-E1BF-423F-8457-20DA94F6FC7D}"/>
              </a:ext>
            </a:extLst>
          </p:cNvPr>
          <p:cNvSpPr>
            <a:spLocks noGrp="1"/>
          </p:cNvSpPr>
          <p:nvPr>
            <p:ph type="title"/>
          </p:nvPr>
        </p:nvSpPr>
        <p:spPr>
          <a:xfrm>
            <a:off x="1295402" y="647114"/>
            <a:ext cx="9601196" cy="759655"/>
          </a:xfrm>
        </p:spPr>
        <p:txBody>
          <a:bodyPr>
            <a:normAutofit/>
          </a:bodyPr>
          <a:lstStyle/>
          <a:p>
            <a:r>
              <a:rPr lang="en-US" dirty="0">
                <a:latin typeface="Calibri" panose="020F0502020204030204" pitchFamily="34" charset="0"/>
                <a:cs typeface="Calibri" panose="020F0502020204030204" pitchFamily="34" charset="0"/>
              </a:rPr>
              <a:t>Situation/Problem/Opportunity</a:t>
            </a:r>
            <a:endParaRPr lang="en-IN"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3B44A4EF-D1E6-427F-9412-45EC458D465F}"/>
              </a:ext>
            </a:extLst>
          </p:cNvPr>
          <p:cNvSpPr>
            <a:spLocks noGrp="1"/>
          </p:cNvSpPr>
          <p:nvPr>
            <p:ph idx="1"/>
          </p:nvPr>
        </p:nvSpPr>
        <p:spPr>
          <a:xfrm>
            <a:off x="689316" y="1266092"/>
            <a:ext cx="11502683" cy="5444197"/>
          </a:xfrm>
        </p:spPr>
        <p:txBody>
          <a:bodyPr>
            <a:noAutofit/>
          </a:bodyPr>
          <a:lstStyle/>
          <a:p>
            <a:r>
              <a:rPr lang="en-US" sz="2400" b="1" dirty="0">
                <a:latin typeface="Calibri" panose="020F0502020204030204" pitchFamily="34" charset="0"/>
                <a:cs typeface="Calibri" panose="020F0502020204030204" pitchFamily="34" charset="0"/>
              </a:rPr>
              <a:t>Situation</a:t>
            </a:r>
            <a:r>
              <a:rPr lang="en-US" sz="2000" dirty="0">
                <a:latin typeface="Calibri" panose="020F0502020204030204" pitchFamily="34" charset="0"/>
                <a:cs typeface="Calibri" panose="020F0502020204030204" pitchFamily="34" charset="0"/>
              </a:rPr>
              <a:t>: The billing process at BID &amp;WIN Corporation is manual and time-consuming, taking up a significant amount of resources and causing delays in revenue recognition. The current process involves multiple teams and stakeholders, including sales, customer service, and finance, who rely on spreadsheets and paper-based documentation to manage billing. This manual approach leads to errors, inefficiencies, and lost revenue.</a:t>
            </a:r>
          </a:p>
          <a:p>
            <a:r>
              <a:rPr lang="en-US" sz="2400" b="1" dirty="0">
                <a:latin typeface="Calibri" panose="020F0502020204030204" pitchFamily="34" charset="0"/>
                <a:cs typeface="Calibri" panose="020F0502020204030204" pitchFamily="34" charset="0"/>
              </a:rPr>
              <a:t>Problem</a:t>
            </a:r>
            <a:r>
              <a:rPr lang="en-US" sz="2000" dirty="0">
                <a:latin typeface="Calibri" panose="020F0502020204030204" pitchFamily="34" charset="0"/>
                <a:cs typeface="Calibri" panose="020F0502020204030204" pitchFamily="34" charset="0"/>
              </a:rPr>
              <a:t>: Manual billing processes take up too much time and resources, delaying revenue recognition and impacting cash flow. Manual data entry and calculations increase the likelihood of errors, leading to disputes with customers and additional administrative costs.  The current process lacks real-time visibility into billing status, making it challenging to track progress and identify potential issues. As the company grows, the manual process becomes increasingly difficult to manage, leading to bottlenecks and reduced productivity.</a:t>
            </a:r>
          </a:p>
          <a:p>
            <a:r>
              <a:rPr lang="en-US" sz="2400" b="1" dirty="0">
                <a:latin typeface="Calibri" panose="020F0502020204030204" pitchFamily="34" charset="0"/>
                <a:cs typeface="Calibri" panose="020F0502020204030204" pitchFamily="34" charset="0"/>
              </a:rPr>
              <a:t>Opportunity</a:t>
            </a:r>
            <a:r>
              <a:rPr lang="en-US" sz="2000" dirty="0">
                <a:latin typeface="Calibri" panose="020F0502020204030204" pitchFamily="34" charset="0"/>
                <a:cs typeface="Calibri" panose="020F0502020204030204" pitchFamily="34" charset="0"/>
              </a:rPr>
              <a:t>: Implement a billing automation solution that streamlines and accelerates the billing process, reducing manual effort and minimizing errors. Automate repetitive tasks, freeing up resources for higher-value activities like sales growth and customer service. Ensure the billing automation solution can scale with the company's growth, accommodating increasing volumes of transactions and customers.</a:t>
            </a:r>
            <a:endParaRPr lang="en-IN"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1163133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7A3D0-CC80-472C-9AC4-8DD6C54E784C}"/>
              </a:ext>
            </a:extLst>
          </p:cNvPr>
          <p:cNvSpPr>
            <a:spLocks noGrp="1"/>
          </p:cNvSpPr>
          <p:nvPr>
            <p:ph type="title"/>
          </p:nvPr>
        </p:nvSpPr>
        <p:spPr>
          <a:xfrm>
            <a:off x="1183089" y="1029939"/>
            <a:ext cx="8761413" cy="700387"/>
          </a:xfrm>
        </p:spPr>
        <p:txBody>
          <a:bodyPr>
            <a:normAutofit/>
          </a:bodyPr>
          <a:lstStyle/>
          <a:p>
            <a:r>
              <a:rPr lang="en-IN" dirty="0">
                <a:latin typeface="Calibri" panose="020F0502020204030204" pitchFamily="34" charset="0"/>
                <a:cs typeface="Calibri" panose="020F0502020204030204" pitchFamily="34" charset="0"/>
              </a:rPr>
              <a:t>Purpose Statement (Goals):</a:t>
            </a:r>
          </a:p>
        </p:txBody>
      </p:sp>
      <p:sp>
        <p:nvSpPr>
          <p:cNvPr id="3" name="TextBox 2">
            <a:extLst>
              <a:ext uri="{FF2B5EF4-FFF2-40B4-BE49-F238E27FC236}">
                <a16:creationId xmlns:a16="http://schemas.microsoft.com/office/drawing/2014/main" id="{8342AAAF-FE7F-4E77-9A92-BFEB7AB37588}"/>
              </a:ext>
            </a:extLst>
          </p:cNvPr>
          <p:cNvSpPr txBox="1"/>
          <p:nvPr/>
        </p:nvSpPr>
        <p:spPr>
          <a:xfrm>
            <a:off x="717452" y="1617786"/>
            <a:ext cx="10607040" cy="5262979"/>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Purpose</a:t>
            </a:r>
            <a:r>
              <a:rPr lang="en-US" sz="2000" dirty="0">
                <a:latin typeface="Calibri" panose="020F0502020204030204" pitchFamily="34" charset="0"/>
                <a:cs typeface="Calibri" panose="020F0502020204030204" pitchFamily="34" charset="0"/>
              </a:rPr>
              <a:t> : The purpose of billing automation using Agile methodology is to deliver a high-quality billing solution that meets business needs while promoting collaboration, flexibility, customer satisfaction, time-to-market, quality, and continuous improvement.</a:t>
            </a:r>
          </a:p>
          <a:p>
            <a:endParaRPr lang="en-US" sz="2000" dirty="0">
              <a:latin typeface="Calibri" panose="020F0502020204030204" pitchFamily="34" charset="0"/>
              <a:cs typeface="Calibri" panose="020F0502020204030204" pitchFamily="34" charset="0"/>
            </a:endParaRPr>
          </a:p>
          <a:p>
            <a:r>
              <a:rPr lang="en-US" sz="2000" b="1" dirty="0">
                <a:latin typeface="Calibri" panose="020F0502020204030204" pitchFamily="34" charset="0"/>
                <a:cs typeface="Calibri" panose="020F0502020204030204" pitchFamily="34" charset="0"/>
              </a:rPr>
              <a:t>Goal:</a:t>
            </a:r>
          </a:p>
          <a:p>
            <a:r>
              <a:rPr lang="en-US" sz="2000" dirty="0">
                <a:latin typeface="Calibri" panose="020F0502020204030204" pitchFamily="34" charset="0"/>
                <a:cs typeface="Calibri" panose="020F0502020204030204" pitchFamily="34" charset="0"/>
              </a:rPr>
              <a:t>To automate and simplify the billing process, reducing manual effort and increasing efficiency by 30% within the next 6 months, while maintaining accuracy and compliance with regulatory requirements.</a:t>
            </a:r>
          </a:p>
          <a:p>
            <a:r>
              <a:rPr lang="en-US" sz="2000" dirty="0">
                <a:latin typeface="Calibri" panose="020F0502020204030204" pitchFamily="34" charset="0"/>
                <a:cs typeface="Calibri" panose="020F0502020204030204" pitchFamily="34" charset="0"/>
              </a:rPr>
              <a:t>To reduce billing-related complaints by 20% and improve customer satisfaction by 15% within the next 9 months by providing a seamless and transparent billing experience, including automated notifications and self-service options.</a:t>
            </a:r>
          </a:p>
          <a:p>
            <a:r>
              <a:rPr lang="en-US" sz="2000" dirty="0">
                <a:latin typeface="Calibri" panose="020F0502020204030204" pitchFamily="34" charset="0"/>
                <a:cs typeface="Calibri" panose="020F0502020204030204" pitchFamily="34" charset="0"/>
              </a:rPr>
              <a:t>To reduce manual labor costs associated with billing processing by 40% within the next 12 months, while maintaining current levels of revenue, through the implementation of an automated billing solution. To provide real-time visibility into billing status, enabling timely revenue recognition and accurate financial reporting, and reduce the number of disputes with customers by 25% within the next 12 months."</a:t>
            </a:r>
          </a:p>
          <a:p>
            <a:br>
              <a:rPr lang="en-US" dirty="0"/>
            </a:br>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76297178"/>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8AF55-0521-4F15-9308-B62F6E0D1438}"/>
              </a:ext>
            </a:extLst>
          </p:cNvPr>
          <p:cNvSpPr>
            <a:spLocks noGrp="1"/>
          </p:cNvSpPr>
          <p:nvPr>
            <p:ph type="title"/>
          </p:nvPr>
        </p:nvSpPr>
        <p:spPr>
          <a:xfrm>
            <a:off x="1295402" y="633047"/>
            <a:ext cx="9601196" cy="900332"/>
          </a:xfrm>
        </p:spPr>
        <p:txBody>
          <a:bodyPr/>
          <a:lstStyle/>
          <a:p>
            <a:r>
              <a:rPr lang="en-IN" dirty="0">
                <a:latin typeface="Calibri" panose="020F0502020204030204" pitchFamily="34" charset="0"/>
                <a:cs typeface="Calibri" panose="020F0502020204030204" pitchFamily="34" charset="0"/>
              </a:rPr>
              <a:t>Project Objectives</a:t>
            </a:r>
            <a:r>
              <a:rPr lang="en-IN" dirty="0"/>
              <a:t>:</a:t>
            </a:r>
          </a:p>
        </p:txBody>
      </p:sp>
      <p:sp>
        <p:nvSpPr>
          <p:cNvPr id="3" name="TextBox 2">
            <a:extLst>
              <a:ext uri="{FF2B5EF4-FFF2-40B4-BE49-F238E27FC236}">
                <a16:creationId xmlns:a16="http://schemas.microsoft.com/office/drawing/2014/main" id="{8379E7C2-5907-457C-866D-42150351EEA8}"/>
              </a:ext>
            </a:extLst>
          </p:cNvPr>
          <p:cNvSpPr txBox="1"/>
          <p:nvPr/>
        </p:nvSpPr>
        <p:spPr>
          <a:xfrm>
            <a:off x="576775" y="1350499"/>
            <a:ext cx="11479238" cy="5016758"/>
          </a:xfrm>
          <a:prstGeom prst="rect">
            <a:avLst/>
          </a:prstGeom>
          <a:noFill/>
        </p:spPr>
        <p:txBody>
          <a:bodyPr wrap="square" rtlCol="0">
            <a:spAutoFit/>
          </a:bodyPr>
          <a:lstStyle/>
          <a:p>
            <a:r>
              <a:rPr lang="en-US" sz="2000" dirty="0"/>
              <a:t> </a:t>
            </a:r>
            <a:r>
              <a:rPr lang="en-US" sz="2000" b="1" dirty="0">
                <a:latin typeface="Calibri" panose="020F0502020204030204" pitchFamily="34" charset="0"/>
                <a:cs typeface="Calibri" panose="020F0502020204030204" pitchFamily="34" charset="0"/>
              </a:rPr>
              <a:t>Project objectives </a:t>
            </a:r>
            <a:r>
              <a:rPr lang="en-US" sz="2000" dirty="0">
                <a:latin typeface="Calibri" panose="020F0502020204030204" pitchFamily="34" charset="0"/>
                <a:cs typeface="Calibri" panose="020F0502020204030204" pitchFamily="34" charset="0"/>
              </a:rPr>
              <a:t>: This will help guide the development team towards delivering a high-quality billing automation solution that meets business needs while ensuring scalability, security, and customer satisfaction.</a:t>
            </a:r>
          </a:p>
          <a:p>
            <a:pPr marL="342900" indent="-342900">
              <a:buFont typeface="Wingdings" panose="05000000000000000000" pitchFamily="2" charset="2"/>
              <a:buChar char="Ø"/>
            </a:pPr>
            <a:endParaRPr lang="en-US" sz="20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Develop and deploy basic billing functionality, including invoicing, payment processing, and revenue recognition.</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Integrate the billing system with existing systems, such as customer relationship management (CRM) and accounting systems</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 Configure billing rules for different products and services, including pricing, discounts, and payment terms.</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Develop reports and analytics to provide insights into billing performance, customer behavior, and revenue trends.</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 Automate workflows for billing-related tasks, such as generating invoices, sending notifications, and processing payments</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 Integrate the billing system with third-party services</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Design the system to scale with the growing business needs, including handling increased traffic and large volumes of data</a:t>
            </a:r>
            <a:r>
              <a:rPr lang="en-US" dirty="0">
                <a:latin typeface="Calibri" panose="020F0502020204030204" pitchFamily="34" charset="0"/>
                <a:cs typeface="Calibri" panose="020F0502020204030204" pitchFamily="34" charset="0"/>
              </a:rPr>
              <a:t>.</a:t>
            </a:r>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01811882"/>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FE5BE-BCEC-4D81-85D0-484606C0759B}"/>
              </a:ext>
            </a:extLst>
          </p:cNvPr>
          <p:cNvSpPr>
            <a:spLocks noGrp="1"/>
          </p:cNvSpPr>
          <p:nvPr>
            <p:ph type="title"/>
          </p:nvPr>
        </p:nvSpPr>
        <p:spPr/>
        <p:txBody>
          <a:bodyPr/>
          <a:lstStyle/>
          <a:p>
            <a:r>
              <a:rPr lang="en-US" dirty="0"/>
              <a:t>Success Criteria:</a:t>
            </a:r>
            <a:endParaRPr lang="en-IN" dirty="0"/>
          </a:p>
        </p:txBody>
      </p:sp>
      <p:sp>
        <p:nvSpPr>
          <p:cNvPr id="3" name="TextBox 2">
            <a:extLst>
              <a:ext uri="{FF2B5EF4-FFF2-40B4-BE49-F238E27FC236}">
                <a16:creationId xmlns:a16="http://schemas.microsoft.com/office/drawing/2014/main" id="{AFC6ED87-5937-4840-BEE3-0EE26C6F344D}"/>
              </a:ext>
            </a:extLst>
          </p:cNvPr>
          <p:cNvSpPr txBox="1"/>
          <p:nvPr/>
        </p:nvSpPr>
        <p:spPr>
          <a:xfrm>
            <a:off x="351692" y="1392702"/>
            <a:ext cx="11619914" cy="4093428"/>
          </a:xfrm>
          <a:prstGeom prst="rect">
            <a:avLst/>
          </a:prstGeom>
          <a:noFill/>
        </p:spPr>
        <p:txBody>
          <a:bodyPr wrap="square" rtlCol="0">
            <a:spAutoFit/>
          </a:bodyPr>
          <a:lstStyle/>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Automated workflows are implemented for billing-related tasks, such as generating invoices, sending notifications, and processing payments.</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The billing automation project results in a minimum of 10% revenue growth within the first 6 months after deployment.</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Customer satisfaction ratings increase by at least 20% within the first 3 months after deployment.</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The number of errors or defects in the billing process decreases by at least 30% within the first 6 months after deployment.</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 The billing system is fully integrated with existing systems, such as CRM and accounting systems.</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 The billing process is streamlined, reducing the time spent on manual tasks by at least 40% within the first 6 months after deployment.</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The system can scale to handle increased traffic and large volumes of data</a:t>
            </a:r>
          </a:p>
          <a:p>
            <a:pPr marL="342900" indent="-342900">
              <a:buFont typeface="Wingdings" panose="05000000000000000000" pitchFamily="2" charset="2"/>
              <a:buChar char="Ø"/>
            </a:pPr>
            <a:r>
              <a:rPr lang="en-US" sz="2000" dirty="0">
                <a:latin typeface="Calibri" panose="020F0502020204030204" pitchFamily="34" charset="0"/>
                <a:cs typeface="Calibri" panose="020F0502020204030204" pitchFamily="34" charset="0"/>
              </a:rPr>
              <a:t>The number of errors or defects in the billing process decreases by at least 30% within the first 6 months after deployment</a:t>
            </a:r>
            <a:r>
              <a:rPr lang="en-US" dirty="0">
                <a:latin typeface="Calibri" panose="020F0502020204030204" pitchFamily="34" charset="0"/>
                <a:cs typeface="Calibri" panose="020F0502020204030204" pitchFamily="34" charset="0"/>
              </a:rPr>
              <a:t>.</a:t>
            </a:r>
            <a:endParaRPr lang="en-IN" sz="2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44040479"/>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B0B70-8049-4766-AB74-4C63CFE6B809}"/>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Methods/Approach:</a:t>
            </a:r>
            <a:endParaRPr lang="en-IN"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A4DEC73F-6C68-42E8-95DC-035B8BCAE930}"/>
              </a:ext>
            </a:extLst>
          </p:cNvPr>
          <p:cNvSpPr txBox="1"/>
          <p:nvPr/>
        </p:nvSpPr>
        <p:spPr>
          <a:xfrm>
            <a:off x="351691" y="1308296"/>
            <a:ext cx="11516751" cy="5262979"/>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Establish Selection Committee and Selection Process:</a:t>
            </a:r>
          </a:p>
          <a:p>
            <a:r>
              <a:rPr lang="en-US" sz="2000" dirty="0">
                <a:latin typeface="Calibri" panose="020F0502020204030204" pitchFamily="34" charset="0"/>
                <a:cs typeface="Calibri" panose="020F0502020204030204" pitchFamily="34" charset="0"/>
              </a:rPr>
              <a:t>Identify the business needs and goals of the automated billing project</a:t>
            </a:r>
          </a:p>
          <a:p>
            <a:r>
              <a:rPr lang="en-US" sz="2000" dirty="0">
                <a:latin typeface="Calibri" panose="020F0502020204030204" pitchFamily="34" charset="0"/>
                <a:cs typeface="Calibri" panose="020F0502020204030204" pitchFamily="34" charset="0"/>
              </a:rPr>
              <a:t>Develop a detailed requirements document outlining the functional and non-functional requirements of the system</a:t>
            </a:r>
          </a:p>
          <a:p>
            <a:r>
              <a:rPr lang="en-US" sz="2000" dirty="0">
                <a:latin typeface="Calibri" panose="020F0502020204030204" pitchFamily="34" charset="0"/>
                <a:cs typeface="Calibri" panose="020F0502020204030204" pitchFamily="34" charset="0"/>
              </a:rPr>
              <a:t>Assemble a team of stakeholders with relevant expertise and knowledge of the billing process</a:t>
            </a:r>
          </a:p>
          <a:p>
            <a:r>
              <a:rPr lang="en-US" sz="2000" dirty="0">
                <a:latin typeface="Calibri" panose="020F0502020204030204" pitchFamily="34" charset="0"/>
                <a:cs typeface="Calibri" panose="020F0502020204030204" pitchFamily="34" charset="0"/>
              </a:rPr>
              <a:t>Ensure that the committee includes representatives from different departments (e.g., finance, operations, IT)</a:t>
            </a:r>
          </a:p>
          <a:p>
            <a:r>
              <a:rPr lang="en-US" sz="2000" b="1" dirty="0">
                <a:latin typeface="Calibri" panose="020F0502020204030204" pitchFamily="34" charset="0"/>
                <a:cs typeface="Calibri" panose="020F0502020204030204" pitchFamily="34" charset="0"/>
              </a:rPr>
              <a:t>Select Vendors and Finalists through RFP, Demonstrations, and Reviews</a:t>
            </a:r>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Create a comprehensive request for proposal (RFP) document outlining the requirements, evaluation criteria, and timeline</a:t>
            </a:r>
          </a:p>
          <a:p>
            <a:r>
              <a:rPr lang="en-US" sz="2000" dirty="0">
                <a:latin typeface="Calibri" panose="020F0502020204030204" pitchFamily="34" charset="0"/>
                <a:cs typeface="Calibri" panose="020F0502020204030204" pitchFamily="34" charset="0"/>
              </a:rPr>
              <a:t>Distribute the RFP to a list of pre-qualified vendors.</a:t>
            </a:r>
          </a:p>
          <a:p>
            <a:r>
              <a:rPr lang="en-US" sz="2000" dirty="0">
                <a:latin typeface="Calibri" panose="020F0502020204030204" pitchFamily="34" charset="0"/>
                <a:cs typeface="Calibri" panose="020F0502020204030204" pitchFamily="34" charset="0"/>
              </a:rPr>
              <a:t> Review each proposal against the evaluation criteria outlined in the RFP</a:t>
            </a:r>
          </a:p>
          <a:p>
            <a:r>
              <a:rPr lang="en-US" sz="2000" dirty="0">
                <a:latin typeface="Calibri" panose="020F0502020204030204" pitchFamily="34" charset="0"/>
                <a:cs typeface="Calibri" panose="020F0502020204030204" pitchFamily="34" charset="0"/>
              </a:rPr>
              <a:t>Score each proposal based on its ability to meet the requirements and provide value to the organization</a:t>
            </a:r>
          </a:p>
          <a:p>
            <a:r>
              <a:rPr lang="en-US" sz="2000" dirty="0">
                <a:latin typeface="Calibri" panose="020F0502020204030204" pitchFamily="34" charset="0"/>
                <a:cs typeface="Calibri" panose="020F0502020204030204" pitchFamily="34" charset="0"/>
              </a:rPr>
              <a:t>Identify 2-3 vendors that best meet the requirements and evaluation criteria</a:t>
            </a:r>
          </a:p>
          <a:p>
            <a:r>
              <a:rPr lang="en-US" sz="2000" dirty="0">
                <a:latin typeface="Calibri" panose="020F0502020204030204" pitchFamily="34" charset="0"/>
                <a:cs typeface="Calibri" panose="020F0502020204030204" pitchFamily="34" charset="0"/>
              </a:rPr>
              <a:t>Invite finalists to present their solutions through demonstrations or proof-of-concept projects</a:t>
            </a:r>
          </a:p>
          <a:p>
            <a:r>
              <a:rPr lang="en-US" sz="2000" dirty="0">
                <a:latin typeface="Calibri" panose="020F0502020204030204" pitchFamily="34" charset="0"/>
                <a:cs typeface="Calibri" panose="020F0502020204030204" pitchFamily="34" charset="0"/>
              </a:rPr>
              <a:t>Evaluate each finalist's team, including their experience, skills, and reputation.</a:t>
            </a:r>
          </a:p>
          <a:p>
            <a:endParaRPr lang="en-US" dirty="0"/>
          </a:p>
          <a:p>
            <a:endParaRPr lang="en-IN" dirty="0"/>
          </a:p>
        </p:txBody>
      </p:sp>
    </p:spTree>
    <p:extLst>
      <p:ext uri="{BB962C8B-B14F-4D97-AF65-F5344CB8AC3E}">
        <p14:creationId xmlns:p14="http://schemas.microsoft.com/office/powerpoint/2010/main" val="3509826785"/>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97468-FCD2-4F37-A7F4-A94C045DB602}"/>
              </a:ext>
            </a:extLst>
          </p:cNvPr>
          <p:cNvSpPr>
            <a:spLocks noGrp="1"/>
          </p:cNvSpPr>
          <p:nvPr>
            <p:ph type="title"/>
          </p:nvPr>
        </p:nvSpPr>
        <p:spPr/>
        <p:txBody>
          <a:bodyPr/>
          <a:lstStyle/>
          <a:p>
            <a:r>
              <a:rPr lang="en-US" dirty="0"/>
              <a:t>Method/Approach:</a:t>
            </a:r>
            <a:endParaRPr lang="en-IN" dirty="0"/>
          </a:p>
        </p:txBody>
      </p:sp>
      <p:sp>
        <p:nvSpPr>
          <p:cNvPr id="3" name="TextBox 2">
            <a:extLst>
              <a:ext uri="{FF2B5EF4-FFF2-40B4-BE49-F238E27FC236}">
                <a16:creationId xmlns:a16="http://schemas.microsoft.com/office/drawing/2014/main" id="{102F7F3F-5292-41C1-83F2-719840E7C9C0}"/>
              </a:ext>
            </a:extLst>
          </p:cNvPr>
          <p:cNvSpPr txBox="1"/>
          <p:nvPr/>
        </p:nvSpPr>
        <p:spPr>
          <a:xfrm>
            <a:off x="267286" y="1378635"/>
            <a:ext cx="11924714" cy="4401205"/>
          </a:xfrm>
          <a:prstGeom prst="rect">
            <a:avLst/>
          </a:prstGeom>
          <a:noFill/>
        </p:spPr>
        <p:txBody>
          <a:bodyPr wrap="square" rtlCol="0">
            <a:spAutoFit/>
          </a:bodyPr>
          <a:lstStyle/>
          <a:p>
            <a:r>
              <a:rPr lang="en-IN" sz="2000" b="1" dirty="0">
                <a:latin typeface="Calibri" panose="020F0502020204030204" pitchFamily="34" charset="0"/>
                <a:cs typeface="Calibri" panose="020F0502020204030204" pitchFamily="34" charset="0"/>
              </a:rPr>
              <a:t>Select and Implement Solution:</a:t>
            </a:r>
          </a:p>
          <a:p>
            <a:r>
              <a:rPr lang="en-US" sz="2000" dirty="0">
                <a:latin typeface="Calibri" panose="020F0502020204030204" pitchFamily="34" charset="0"/>
                <a:cs typeface="Calibri" panose="020F0502020204030204" pitchFamily="34" charset="0"/>
              </a:rPr>
              <a:t>Based on the evaluations and reviews, select the vendor that best meets the organization's needs</a:t>
            </a:r>
            <a:endParaRPr lang="en-IN"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Work with the selected vendor to negotiate contract terms, including pricing, scope of work, and timelines</a:t>
            </a:r>
          </a:p>
          <a:p>
            <a:r>
              <a:rPr lang="en-US" sz="2000" dirty="0">
                <a:latin typeface="Calibri" panose="020F0502020204030204" pitchFamily="34" charset="0"/>
                <a:cs typeface="Calibri" panose="020F0502020204030204" pitchFamily="34" charset="0"/>
              </a:rPr>
              <a:t>Work with the vendor to implement the solution, including configuration, testing, and training</a:t>
            </a:r>
          </a:p>
          <a:p>
            <a:r>
              <a:rPr lang="en-US" sz="2000" dirty="0">
                <a:latin typeface="Calibri" panose="020F0502020204030204" pitchFamily="34" charset="0"/>
                <a:cs typeface="Calibri" panose="020F0502020204030204" pitchFamily="34" charset="0"/>
              </a:rPr>
              <a:t>Provide comprehensive training to users and technical staff on the new system</a:t>
            </a:r>
          </a:p>
          <a:p>
            <a:r>
              <a:rPr lang="en-US" sz="2000" dirty="0">
                <a:latin typeface="Calibri" panose="020F0502020204030204" pitchFamily="34" charset="0"/>
                <a:cs typeface="Calibri" panose="020F0502020204030204" pitchFamily="34" charset="0"/>
              </a:rPr>
              <a:t>Ensure that all stakeholders understand their roles and responsibilities in using the new system</a:t>
            </a:r>
          </a:p>
          <a:p>
            <a:r>
              <a:rPr lang="en-US" sz="2000" b="1" dirty="0">
                <a:latin typeface="Calibri" panose="020F0502020204030204" pitchFamily="34" charset="0"/>
                <a:cs typeface="Calibri" panose="020F0502020204030204" pitchFamily="34" charset="0"/>
              </a:rPr>
              <a:t>Go Live with New System</a:t>
            </a:r>
          </a:p>
          <a:p>
            <a:r>
              <a:rPr lang="en-US" sz="2000" dirty="0">
                <a:latin typeface="Calibri" panose="020F0502020204030204" pitchFamily="34" charset="0"/>
                <a:cs typeface="Calibri" panose="020F0502020204030204" pitchFamily="34" charset="0"/>
              </a:rPr>
              <a:t>Determine a specific date for going live with the new system</a:t>
            </a:r>
          </a:p>
          <a:p>
            <a:r>
              <a:rPr lang="en-US" sz="2000" dirty="0">
                <a:latin typeface="Calibri" panose="020F0502020204030204" pitchFamily="34" charset="0"/>
                <a:cs typeface="Calibri" panose="020F0502020204030204" pitchFamily="34" charset="0"/>
              </a:rPr>
              <a:t>Conduct thorough testing of the system before going live</a:t>
            </a:r>
          </a:p>
          <a:p>
            <a:r>
              <a:rPr lang="en-US" sz="2000" dirty="0">
                <a:latin typeface="Calibri" panose="020F0502020204030204" pitchFamily="34" charset="0"/>
                <a:cs typeface="Calibri" panose="020F0502020204030204" pitchFamily="34" charset="0"/>
              </a:rPr>
              <a:t>Execute a comprehensive plan for going live with the new system, including cut-over from old system, data migration, and user training</a:t>
            </a:r>
          </a:p>
          <a:p>
            <a:endParaRPr lang="en-US" sz="2000" dirty="0">
              <a:latin typeface="Calibri" panose="020F0502020204030204" pitchFamily="34" charset="0"/>
              <a:cs typeface="Calibri" panose="020F0502020204030204" pitchFamily="34" charset="0"/>
            </a:endParaRPr>
          </a:p>
          <a:p>
            <a:pPr marL="342900" indent="-342900">
              <a:buFont typeface="Wingdings" panose="05000000000000000000" pitchFamily="2" charset="2"/>
              <a:buChar char="§"/>
            </a:pPr>
            <a:r>
              <a:rPr lang="en-US" sz="2000" dirty="0">
                <a:latin typeface="Calibri" panose="020F0502020204030204" pitchFamily="34" charset="0"/>
                <a:cs typeface="Calibri" panose="020F0502020204030204" pitchFamily="34" charset="0"/>
              </a:rPr>
              <a:t>     By following this approach, you can ensure a successful implementation of an automated billing system that meets your organization's needs and provides a positive return on investment.</a:t>
            </a:r>
            <a:endParaRPr lang="en-US" sz="2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7142903"/>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47DEA-9F73-4AA1-92A6-E4D333C2A227}"/>
              </a:ext>
            </a:extLst>
          </p:cNvPr>
          <p:cNvSpPr>
            <a:spLocks noGrp="1"/>
          </p:cNvSpPr>
          <p:nvPr>
            <p:ph type="title"/>
          </p:nvPr>
        </p:nvSpPr>
        <p:spPr/>
        <p:txBody>
          <a:bodyPr/>
          <a:lstStyle/>
          <a:p>
            <a:r>
              <a:rPr lang="en-IN" dirty="0"/>
              <a:t>Resources:</a:t>
            </a:r>
          </a:p>
        </p:txBody>
      </p:sp>
      <p:sp>
        <p:nvSpPr>
          <p:cNvPr id="3" name="TextBox 2">
            <a:extLst>
              <a:ext uri="{FF2B5EF4-FFF2-40B4-BE49-F238E27FC236}">
                <a16:creationId xmlns:a16="http://schemas.microsoft.com/office/drawing/2014/main" id="{DCFE7DF2-76DA-4E3C-B5B0-D727EB684D68}"/>
              </a:ext>
            </a:extLst>
          </p:cNvPr>
          <p:cNvSpPr txBox="1"/>
          <p:nvPr/>
        </p:nvSpPr>
        <p:spPr>
          <a:xfrm>
            <a:off x="196948" y="1280160"/>
            <a:ext cx="11873132" cy="5539978"/>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People</a:t>
            </a:r>
            <a:r>
              <a:rPr lang="en-US" sz="2000" dirty="0">
                <a:latin typeface="Calibri" panose="020F0502020204030204" pitchFamily="34" charset="0"/>
                <a:cs typeface="Calibri" panose="020F0502020204030204" pitchFamily="34" charset="0"/>
              </a:rPr>
              <a:t>: </a:t>
            </a:r>
          </a:p>
          <a:p>
            <a:r>
              <a:rPr lang="en-US" sz="2000" dirty="0">
                <a:latin typeface="Calibri" panose="020F0502020204030204" pitchFamily="34" charset="0"/>
                <a:cs typeface="Calibri" panose="020F0502020204030204" pitchFamily="34" charset="0"/>
              </a:rPr>
              <a:t>Project team members from the client community: This includes individuals who will be involved in the implementation process, such as subject matter experts, users, and stakeholders.</a:t>
            </a:r>
          </a:p>
          <a:p>
            <a:r>
              <a:rPr lang="en-US" sz="2000" dirty="0">
                <a:latin typeface="Calibri" panose="020F0502020204030204" pitchFamily="34" charset="0"/>
                <a:cs typeface="Calibri" panose="020F0502020204030204" pitchFamily="34" charset="0"/>
              </a:rPr>
              <a:t>ITS (Information Technology Services) team members: This includes IT professionals who will be responsible for implementing and maintaining the system.</a:t>
            </a:r>
          </a:p>
          <a:p>
            <a:r>
              <a:rPr lang="en-US" sz="2000" b="1" dirty="0">
                <a:latin typeface="Calibri" panose="020F0502020204030204" pitchFamily="34" charset="0"/>
                <a:cs typeface="Calibri" panose="020F0502020204030204" pitchFamily="34" charset="0"/>
              </a:rPr>
              <a:t>Budget</a:t>
            </a:r>
            <a:r>
              <a:rPr lang="en-US" sz="2000" dirty="0">
                <a:latin typeface="Calibri" panose="020F0502020204030204" pitchFamily="34" charset="0"/>
                <a:cs typeface="Calibri" panose="020F0502020204030204" pitchFamily="34" charset="0"/>
              </a:rPr>
              <a:t>:</a:t>
            </a:r>
          </a:p>
          <a:p>
            <a:r>
              <a:rPr lang="en-US" sz="2000" dirty="0">
                <a:latin typeface="Calibri" panose="020F0502020204030204" pitchFamily="34" charset="0"/>
                <a:cs typeface="Calibri" panose="020F0502020204030204" pitchFamily="34" charset="0"/>
              </a:rPr>
              <a:t>Hardware: This includes the cost of any hardware required for the implementation, such as servers, workstations, or network infrastructure.</a:t>
            </a:r>
          </a:p>
          <a:p>
            <a:r>
              <a:rPr lang="en-US" sz="2000" dirty="0">
                <a:latin typeface="Calibri" panose="020F0502020204030204" pitchFamily="34" charset="0"/>
                <a:cs typeface="Calibri" panose="020F0502020204030204" pitchFamily="34" charset="0"/>
              </a:rPr>
              <a:t>Software: This includes the cost of any software licenses, subscriptions, or one-time purchases required for the implementation.</a:t>
            </a:r>
          </a:p>
          <a:p>
            <a:r>
              <a:rPr lang="en-US" sz="2000" dirty="0">
                <a:latin typeface="Calibri" panose="020F0502020204030204" pitchFamily="34" charset="0"/>
                <a:cs typeface="Calibri" panose="020F0502020204030204" pitchFamily="34" charset="0"/>
              </a:rPr>
              <a:t>Training: This includes the cost of training and education for users and IT staff on the new system.</a:t>
            </a:r>
          </a:p>
          <a:p>
            <a:r>
              <a:rPr lang="en-US" sz="2000" dirty="0">
                <a:latin typeface="Calibri" panose="020F0502020204030204" pitchFamily="34" charset="0"/>
                <a:cs typeface="Calibri" panose="020F0502020204030204" pitchFamily="34" charset="0"/>
              </a:rPr>
              <a:t>Services: This includes the cost of consulting services, implementation services, and other related expenses</a:t>
            </a:r>
          </a:p>
          <a:p>
            <a:r>
              <a:rPr lang="en-US" sz="2000" b="1" dirty="0">
                <a:latin typeface="Calibri" panose="020F0502020204030204" pitchFamily="34" charset="0"/>
                <a:cs typeface="Calibri" panose="020F0502020204030204" pitchFamily="34" charset="0"/>
              </a:rPr>
              <a:t>Time:</a:t>
            </a:r>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Implementation within n months: This indicates that the project timeline is expected to be completed within a specific timeframe of “10" months.</a:t>
            </a:r>
          </a:p>
          <a:p>
            <a:endParaRPr lang="en-US" dirty="0"/>
          </a:p>
          <a:p>
            <a:endParaRPr lang="en-US" dirty="0"/>
          </a:p>
          <a:p>
            <a:endParaRPr lang="en-IN" dirty="0"/>
          </a:p>
        </p:txBody>
      </p:sp>
    </p:spTree>
    <p:extLst>
      <p:ext uri="{BB962C8B-B14F-4D97-AF65-F5344CB8AC3E}">
        <p14:creationId xmlns:p14="http://schemas.microsoft.com/office/powerpoint/2010/main" val="1128530666"/>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D4066-330E-4BE8-9316-DB6EC80C0D75}"/>
              </a:ext>
            </a:extLst>
          </p:cNvPr>
          <p:cNvSpPr>
            <a:spLocks noGrp="1"/>
          </p:cNvSpPr>
          <p:nvPr>
            <p:ph type="title"/>
          </p:nvPr>
        </p:nvSpPr>
        <p:spPr/>
        <p:txBody>
          <a:bodyPr/>
          <a:lstStyle/>
          <a:p>
            <a:r>
              <a:rPr lang="en-US" dirty="0">
                <a:latin typeface="Calibri" panose="020F0502020204030204" pitchFamily="34" charset="0"/>
                <a:cs typeface="Calibri" panose="020F0502020204030204" pitchFamily="34" charset="0"/>
              </a:rPr>
              <a:t>Risk and Dependencies:</a:t>
            </a:r>
            <a:endParaRPr lang="en-IN"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7729F060-E411-4911-8E04-591871A2D34B}"/>
              </a:ext>
            </a:extLst>
          </p:cNvPr>
          <p:cNvSpPr txBox="1"/>
          <p:nvPr/>
        </p:nvSpPr>
        <p:spPr>
          <a:xfrm>
            <a:off x="154745" y="1237958"/>
            <a:ext cx="12037255" cy="5293757"/>
          </a:xfrm>
          <a:prstGeom prst="rect">
            <a:avLst/>
          </a:prstGeom>
          <a:noFill/>
        </p:spPr>
        <p:txBody>
          <a:bodyPr wrap="square" rtlCol="0">
            <a:spAutoFit/>
          </a:bodyPr>
          <a:lstStyle/>
          <a:p>
            <a:r>
              <a:rPr lang="en-US" sz="2000" b="1" dirty="0">
                <a:latin typeface="Calibri" panose="020F0502020204030204" pitchFamily="34" charset="0"/>
                <a:cs typeface="Calibri" panose="020F0502020204030204" pitchFamily="34" charset="0"/>
              </a:rPr>
              <a:t>Risks:</a:t>
            </a:r>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 The existing system has been in place for over N years and is intuitive to current users. This may lead to resistance to change, making it challenging to migrate to a new system.</a:t>
            </a:r>
          </a:p>
          <a:p>
            <a:r>
              <a:rPr lang="en-US" sz="2000" dirty="0">
                <a:latin typeface="Calibri" panose="020F0502020204030204" pitchFamily="34" charset="0"/>
                <a:cs typeface="Calibri" panose="020F0502020204030204" pitchFamily="34" charset="0"/>
              </a:rPr>
              <a:t> The benefits of the new system, such as ease of use, quality of information, speed of accessibility, and ease of support and maintenance, may be difficult to quantify in a way that management can understand and appreciate the improvements in utilization of systems.</a:t>
            </a:r>
          </a:p>
          <a:p>
            <a:r>
              <a:rPr lang="en-US" sz="2000" b="1" dirty="0">
                <a:latin typeface="Calibri" panose="020F0502020204030204" pitchFamily="34" charset="0"/>
                <a:cs typeface="Calibri" panose="020F0502020204030204" pitchFamily="34" charset="0"/>
              </a:rPr>
              <a:t>Dependencies:</a:t>
            </a:r>
            <a:r>
              <a:rPr lang="en-US" sz="2000" dirty="0">
                <a:latin typeface="Calibri" panose="020F0502020204030204" pitchFamily="34" charset="0"/>
                <a:cs typeface="Calibri" panose="020F0502020204030204" pitchFamily="34" charset="0"/>
              </a:rPr>
              <a:t> </a:t>
            </a:r>
          </a:p>
          <a:p>
            <a:r>
              <a:rPr lang="en-US" sz="2000" dirty="0">
                <a:latin typeface="Calibri" panose="020F0502020204030204" pitchFamily="34" charset="0"/>
                <a:cs typeface="Calibri" panose="020F0502020204030204" pitchFamily="34" charset="0"/>
              </a:rPr>
              <a:t>The project depends on timely and satisfactory delivery of software, hardware, and services from vendors.</a:t>
            </a:r>
          </a:p>
          <a:p>
            <a:r>
              <a:rPr lang="en-US" sz="2000" dirty="0">
                <a:latin typeface="Calibri" panose="020F0502020204030204" pitchFamily="34" charset="0"/>
                <a:cs typeface="Calibri" panose="020F0502020204030204" pitchFamily="34" charset="0"/>
              </a:rPr>
              <a:t>The IT infrastructure must be suitable for the implementation of the automated billing system, requiring sufficient bandwidth, storage, and security measures.</a:t>
            </a:r>
          </a:p>
          <a:p>
            <a:r>
              <a:rPr lang="en-US" sz="2000" dirty="0">
                <a:latin typeface="Calibri" panose="020F0502020204030204" pitchFamily="34" charset="0"/>
                <a:cs typeface="Calibri" panose="020F0502020204030204" pitchFamily="34" charset="0"/>
              </a:rPr>
              <a:t>Thorough testing and quality assurance are necessary to ensure that the system meets the requirements and is free from defects.</a:t>
            </a:r>
          </a:p>
          <a:p>
            <a:r>
              <a:rPr lang="en-US" sz="2000" dirty="0">
                <a:latin typeface="Calibri" panose="020F0502020204030204" pitchFamily="34" charset="0"/>
                <a:cs typeface="Calibri" panose="020F0502020204030204" pitchFamily="34" charset="0"/>
              </a:rPr>
              <a:t>Adequate training and support are essential for users to effectively transition to the new system, requiring a coordinated effort from IT staff and vendors.</a:t>
            </a:r>
          </a:p>
          <a:p>
            <a:r>
              <a:rPr lang="en-US" sz="2000" dirty="0">
                <a:latin typeface="Calibri" panose="020F0502020204030204" pitchFamily="34" charset="0"/>
                <a:cs typeface="Calibri" panose="020F0502020204030204" pitchFamily="34" charset="0"/>
              </a:rPr>
              <a:t> The migration of data from the existing system to the new one is a critical dependency, as any errors or inconsistencies could affect the accuracy and reliability of the new system.</a:t>
            </a:r>
          </a:p>
          <a:p>
            <a:endParaRPr lang="en-IN" dirty="0"/>
          </a:p>
        </p:txBody>
      </p:sp>
    </p:spTree>
    <p:extLst>
      <p:ext uri="{BB962C8B-B14F-4D97-AF65-F5344CB8AC3E}">
        <p14:creationId xmlns:p14="http://schemas.microsoft.com/office/powerpoint/2010/main" val="1340294724"/>
      </p:ext>
    </p:extLst>
  </p:cSld>
  <p:clrMapOvr>
    <a:masterClrMapping/>
  </p:clrMapOvr>
  <p:transition spd="slow">
    <p:push dir="u"/>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123</TotalTime>
  <Words>985</Words>
  <Application>Microsoft Office PowerPoint</Application>
  <PresentationFormat>Widescreen</PresentationFormat>
  <Paragraphs>84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Trebuchet MS</vt:lpstr>
      <vt:lpstr>Wingdings</vt:lpstr>
      <vt:lpstr>Wingdings 3</vt:lpstr>
      <vt:lpstr>Facet</vt:lpstr>
      <vt:lpstr>BILLING AUTOMATION</vt:lpstr>
      <vt:lpstr>Situation/Problem/Opportunity</vt:lpstr>
      <vt:lpstr>Purpose Statement (Goals):</vt:lpstr>
      <vt:lpstr>Project Objectives:</vt:lpstr>
      <vt:lpstr>Success Criteria:</vt:lpstr>
      <vt:lpstr>Methods/Approach:</vt:lpstr>
      <vt:lpstr>Method/Approach:</vt:lpstr>
      <vt:lpstr>Resources:</vt:lpstr>
      <vt:lpstr>Risk and Dependencies: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33</cp:revision>
  <dcterms:created xsi:type="dcterms:W3CDTF">2024-08-02T05:03:45Z</dcterms:created>
  <dcterms:modified xsi:type="dcterms:W3CDTF">2025-01-08T13:29:32Z</dcterms:modified>
</cp:coreProperties>
</file>